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handoutMasterIdLst>
    <p:handoutMasterId r:id="rId46"/>
  </p:handoutMasterIdLst>
  <p:sldIdLst>
    <p:sldId id="256" r:id="rId2"/>
    <p:sldId id="257" r:id="rId3"/>
    <p:sldId id="302" r:id="rId4"/>
    <p:sldId id="258" r:id="rId5"/>
    <p:sldId id="303" r:id="rId6"/>
    <p:sldId id="304" r:id="rId7"/>
    <p:sldId id="305" r:id="rId8"/>
    <p:sldId id="259" r:id="rId9"/>
    <p:sldId id="260" r:id="rId10"/>
    <p:sldId id="261" r:id="rId11"/>
    <p:sldId id="266" r:id="rId12"/>
    <p:sldId id="269" r:id="rId13"/>
    <p:sldId id="270" r:id="rId14"/>
    <p:sldId id="272" r:id="rId15"/>
    <p:sldId id="273" r:id="rId16"/>
    <p:sldId id="276" r:id="rId17"/>
    <p:sldId id="277" r:id="rId18"/>
    <p:sldId id="285" r:id="rId19"/>
    <p:sldId id="278" r:id="rId20"/>
    <p:sldId id="279" r:id="rId21"/>
    <p:sldId id="280" r:id="rId22"/>
    <p:sldId id="281" r:id="rId23"/>
    <p:sldId id="282" r:id="rId24"/>
    <p:sldId id="287" r:id="rId25"/>
    <p:sldId id="288" r:id="rId26"/>
    <p:sldId id="289" r:id="rId27"/>
    <p:sldId id="290" r:id="rId28"/>
    <p:sldId id="291" r:id="rId29"/>
    <p:sldId id="283" r:id="rId30"/>
    <p:sldId id="306" r:id="rId31"/>
    <p:sldId id="307" r:id="rId32"/>
    <p:sldId id="308" r:id="rId33"/>
    <p:sldId id="309" r:id="rId34"/>
    <p:sldId id="286" r:id="rId35"/>
    <p:sldId id="292" r:id="rId36"/>
    <p:sldId id="293" r:id="rId37"/>
    <p:sldId id="294" r:id="rId38"/>
    <p:sldId id="301" r:id="rId39"/>
    <p:sldId id="295" r:id="rId40"/>
    <p:sldId id="296" r:id="rId41"/>
    <p:sldId id="297" r:id="rId42"/>
    <p:sldId id="298" r:id="rId43"/>
    <p:sldId id="299"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540" autoAdjust="0"/>
  </p:normalViewPr>
  <p:slideViewPr>
    <p:cSldViewPr>
      <p:cViewPr varScale="1">
        <p:scale>
          <a:sx n="88" d="100"/>
          <a:sy n="88" d="100"/>
        </p:scale>
        <p:origin x="-1464" y="-102"/>
      </p:cViewPr>
      <p:guideLst>
        <p:guide orient="horz" pos="2160"/>
        <p:guide pos="2880"/>
      </p:guideLst>
    </p:cSldViewPr>
  </p:slideViewPr>
  <p:notesTextViewPr>
    <p:cViewPr>
      <p:scale>
        <a:sx n="100" d="100"/>
        <a:sy n="100" d="100"/>
      </p:scale>
      <p:origin x="0" y="30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AB0D71-2CDE-4E0B-B70E-18C501331B00}" type="datetimeFigureOut">
              <a:rPr lang="en-US" smtClean="0"/>
              <a:pPr/>
              <a:t>7/10/2012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DFCAB81-7000-4117-89A8-5AD7B8812BBD}" type="slidenum">
              <a:rPr lang="en-US" smtClean="0"/>
              <a:pPr/>
              <a:t>‹#›</a:t>
            </a:fld>
            <a:endParaRPr lang="en-US"/>
          </a:p>
        </p:txBody>
      </p:sp>
    </p:spTree>
    <p:extLst>
      <p:ext uri="{BB962C8B-B14F-4D97-AF65-F5344CB8AC3E}">
        <p14:creationId xmlns:p14="http://schemas.microsoft.com/office/powerpoint/2010/main" val="2548234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B1CBB4-8E04-4457-9F09-A680401E99EF}" type="datetimeFigureOut">
              <a:rPr lang="en-US" smtClean="0"/>
              <a:pPr/>
              <a:t>7/10/2012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9FB17C-8DC0-4699-964E-135FD8AED798}" type="slidenum">
              <a:rPr lang="en-US" smtClean="0"/>
              <a:pPr/>
              <a:t>‹#›</a:t>
            </a:fld>
            <a:endParaRPr lang="en-US"/>
          </a:p>
        </p:txBody>
      </p:sp>
    </p:spTree>
    <p:extLst>
      <p:ext uri="{BB962C8B-B14F-4D97-AF65-F5344CB8AC3E}">
        <p14:creationId xmlns:p14="http://schemas.microsoft.com/office/powerpoint/2010/main" val="217130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139FB17C-8DC0-4699-964E-135FD8AED79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Prospective</a:t>
            </a:r>
            <a:r>
              <a:rPr lang="en-US" baseline="0" dirty="0" smtClean="0"/>
              <a:t> studies often produce totally different results.  For example, study reported adolescent with ADHD have a high risk of antisocial behavior.  Prospective study following large s	ample found risk high for those who have a co-</a:t>
            </a:r>
            <a:r>
              <a:rPr lang="en-US" baseline="0" dirty="0" err="1" smtClean="0"/>
              <a:t>occuring</a:t>
            </a:r>
            <a:r>
              <a:rPr lang="en-US" baseline="0" dirty="0" smtClean="0"/>
              <a:t> conduct disorder.</a:t>
            </a:r>
          </a:p>
          <a:p>
            <a:r>
              <a:rPr lang="en-US" baseline="0" dirty="0" smtClean="0"/>
              <a:t>Changing base rates – Humus, Hanson, and Thornton – need to revalidate instruments.  Growing argument for developing local norms for risk instruments.</a:t>
            </a:r>
          </a:p>
          <a:p>
            <a:r>
              <a:rPr lang="en-US" baseline="0" dirty="0" smtClean="0"/>
              <a:t>Low risk doesn’t mean no risk.  What does the term actually tell us?</a:t>
            </a:r>
          </a:p>
          <a:p>
            <a:r>
              <a:rPr lang="en-US" baseline="0" dirty="0" smtClean="0"/>
              <a:t>AUC studies give estimates of re-arrest / re-conviction  over longer term periods but I am concerned about more immediate risk.</a:t>
            </a:r>
          </a:p>
          <a:p>
            <a:r>
              <a:rPr lang="en-US" baseline="0" dirty="0" smtClean="0"/>
              <a:t>Recommended sample sizes – at least five hundred over up to a twenty year period.</a:t>
            </a:r>
          </a:p>
          <a:p>
            <a:r>
              <a:rPr lang="en-US" baseline="0" dirty="0" smtClean="0"/>
              <a:t>First offense and recidivism are quite different so recidivism research tells us little about those with no history.</a:t>
            </a:r>
          </a:p>
          <a:p>
            <a:r>
              <a:rPr lang="en-US" baseline="0" dirty="0" smtClean="0"/>
              <a:t>Self-Report – Canadian Study – 80% reports childhood trauma at admission – during therapeutic polygraphs the same </a:t>
            </a:r>
            <a:r>
              <a:rPr lang="en-US" baseline="0" dirty="0" err="1" smtClean="0"/>
              <a:t>popluation</a:t>
            </a:r>
            <a:r>
              <a:rPr lang="en-US" baseline="0" dirty="0" smtClean="0"/>
              <a:t> self-report dropped to around 20%  People do lie.</a:t>
            </a:r>
          </a:p>
        </p:txBody>
      </p:sp>
      <p:sp>
        <p:nvSpPr>
          <p:cNvPr id="4" name="Slide Number Placeholder 3"/>
          <p:cNvSpPr>
            <a:spLocks noGrp="1"/>
          </p:cNvSpPr>
          <p:nvPr>
            <p:ph type="sldNum" sz="quarter" idx="10"/>
          </p:nvPr>
        </p:nvSpPr>
        <p:spPr/>
        <p:txBody>
          <a:bodyPr/>
          <a:lstStyle/>
          <a:p>
            <a:fld id="{139FB17C-8DC0-4699-964E-135FD8AED798}"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People</a:t>
            </a:r>
            <a:r>
              <a:rPr lang="en-US" baseline="0" dirty="0" smtClean="0"/>
              <a:t> who commit violent acts are very </a:t>
            </a:r>
            <a:r>
              <a:rPr lang="en-US" baseline="0" dirty="0" err="1" smtClean="0"/>
              <a:t>heterogenous</a:t>
            </a:r>
            <a:r>
              <a:rPr lang="en-US" baseline="0" dirty="0" smtClean="0"/>
              <a:t>.</a:t>
            </a:r>
          </a:p>
          <a:p>
            <a:r>
              <a:rPr lang="en-US" baseline="0" dirty="0" smtClean="0"/>
              <a:t>Risk level is often a function of the instrument used.</a:t>
            </a:r>
          </a:p>
          <a:p>
            <a:r>
              <a:rPr lang="en-US" baseline="0" dirty="0" smtClean="0"/>
              <a:t>Sexual Offending  two types presenting longer-term risk.  Deviant offenders are often “good neighbors” who look and act normal while others offend as part of a general pattern of 	pervasive antisocial behavior.  Static 99, 2003 is a very good instrument but it is sensitive to sexual and nonsexual violence, as well as general criminality while not being 	sensitive to many pedophiles.  Have to figure out if the risk is for sexual violence, nonsexual violence, or general criminality.</a:t>
            </a:r>
          </a:p>
          <a:p>
            <a:r>
              <a:rPr lang="en-US" baseline="0" dirty="0" smtClean="0"/>
              <a:t>More attention being given to research on specific groups.  </a:t>
            </a:r>
            <a:r>
              <a:rPr lang="en-US" baseline="0" dirty="0" smtClean="0"/>
              <a:t>The </a:t>
            </a:r>
            <a:r>
              <a:rPr lang="en-US" baseline="0" dirty="0" smtClean="0"/>
              <a:t>Wingspread Conference which was held to resolve a lot of confusion and 	conflicting results about domestic violence in divorcing families and child custody.  Three distinct patterns were identified.  Much of the research had focused on the latter 	or most serious group which is also the least </a:t>
            </a:r>
            <a:r>
              <a:rPr lang="en-US" baseline="0" dirty="0" smtClean="0"/>
              <a:t>common</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relationship between mental health disorders</a:t>
            </a:r>
            <a:r>
              <a:rPr lang="en-US" baseline="0" dirty="0" smtClean="0"/>
              <a:t> and violence has long been debated.  In other words, is the mental health disorder the cause or a concurrent contributing </a:t>
            </a:r>
            <a:r>
              <a:rPr lang="en-US" baseline="0" dirty="0" smtClean="0"/>
              <a:t>factor?</a:t>
            </a:r>
            <a:endParaRPr lang="en-US" baseline="0" dirty="0" smtClean="0"/>
          </a:p>
          <a:p>
            <a:r>
              <a:rPr lang="en-US" baseline="0" dirty="0" smtClean="0"/>
              <a:t>Monahan has attempted to look at violence among mental health patients following discharge from psychiatric </a:t>
            </a:r>
            <a:r>
              <a:rPr lang="en-US" baseline="0" dirty="0" smtClean="0"/>
              <a:t>hospitals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Frequently see references to a link between childhood victimization and violence.</a:t>
            </a:r>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While diagnosis is important with respect to the total treatment plan, it provides little information concerning risk.</a:t>
            </a:r>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 the hormones or the attitudes increase risk for physical violence?</a:t>
            </a:r>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Raine</a:t>
            </a:r>
            <a:r>
              <a:rPr lang="en-US" dirty="0" smtClean="0"/>
              <a:t> – those with frontal lobe impairment tend to be sloppier in the crimes they commit.</a:t>
            </a:r>
          </a:p>
          <a:p>
            <a:r>
              <a:rPr lang="en-US" dirty="0" smtClean="0"/>
              <a:t>Technology – research</a:t>
            </a:r>
            <a:r>
              <a:rPr lang="en-US" baseline="0" dirty="0" smtClean="0"/>
              <a:t> suggesting technology is influencing neuropsychological development – e.g., decreased ability to perceive subtle differences in facial expressions / emotions.</a:t>
            </a:r>
          </a:p>
          <a:p>
            <a:r>
              <a:rPr lang="en-US" baseline="0" dirty="0" smtClean="0"/>
              <a:t>The presence or absence of brain dysfunction is not sufficient to assess risk.  Many individual with frontal lobe impairment do not commit violence acts.</a:t>
            </a:r>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Relatively</a:t>
            </a:r>
            <a:r>
              <a:rPr lang="en-US" baseline="0" dirty="0" smtClean="0"/>
              <a:t> new area.  </a:t>
            </a:r>
            <a:r>
              <a:rPr lang="en-US" baseline="0" dirty="0" err="1" smtClean="0"/>
              <a:t>Raine</a:t>
            </a:r>
            <a:r>
              <a:rPr lang="en-US" baseline="0" dirty="0" smtClean="0"/>
              <a:t> and his colleagues at U of P are some of the researchers looking at differences between those with APD and </a:t>
            </a:r>
            <a:r>
              <a:rPr lang="en-US" baseline="0" dirty="0" err="1" smtClean="0"/>
              <a:t>Psychopathy</a:t>
            </a:r>
            <a:r>
              <a:rPr lang="en-US" baseline="0" dirty="0" smtClean="0"/>
              <a:t> relative to the general population.  Differences have been found for such factors as the volume of different structures, but the presence of these volume reductions have not shown to be satisfactory for assessing risk.</a:t>
            </a:r>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Hanson’s met-analyses</a:t>
            </a:r>
            <a:r>
              <a:rPr lang="en-US" baseline="0" dirty="0" smtClean="0"/>
              <a:t> have looked at factors commonly considered in mental health evaluations but found none of these were strongly related to risk.</a:t>
            </a:r>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Much has been discussed</a:t>
            </a:r>
            <a:r>
              <a:rPr lang="en-US" baseline="0" dirty="0" smtClean="0"/>
              <a:t> about the relationship between attachment disorders and violence but efforts to apply attachment theory to the assessment of risk has not been fruitful.</a:t>
            </a:r>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Many</a:t>
            </a:r>
            <a:r>
              <a:rPr lang="en-US" baseline="0" dirty="0" smtClean="0"/>
              <a:t> e</a:t>
            </a:r>
            <a:r>
              <a:rPr lang="en-US" dirty="0" smtClean="0"/>
              <a:t>fforts to produce profiles.  For example the safe school initiative carried</a:t>
            </a:r>
            <a:r>
              <a:rPr lang="en-US" baseline="0" dirty="0" smtClean="0"/>
              <a:t> out by the US Secret service and US Dept. of Education tried to develop profiles which could be used to 	identify potential school shooters.  Small sample (60)?   No single profile emerged. </a:t>
            </a:r>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24</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Professor once said anything</a:t>
            </a:r>
            <a:r>
              <a:rPr lang="en-US" baseline="0" dirty="0" smtClean="0"/>
              <a:t> created for the good of man can be used to harm man and computers reflect this.</a:t>
            </a:r>
          </a:p>
          <a:p>
            <a:r>
              <a:rPr lang="en-US" baseline="0" dirty="0" err="1" smtClean="0"/>
              <a:t>Chatrooms</a:t>
            </a:r>
            <a:r>
              <a:rPr lang="en-US" baseline="0" dirty="0" smtClean="0"/>
              <a:t> are especially dangerous.  </a:t>
            </a:r>
          </a:p>
          <a:p>
            <a:r>
              <a:rPr lang="en-US" baseline="0" dirty="0" smtClean="0"/>
              <a:t>I recently evaluated a man who across six months was convinced it was okay to attempt to kill his boss.  </a:t>
            </a:r>
          </a:p>
          <a:p>
            <a:r>
              <a:rPr lang="en-US" baseline="0" dirty="0" smtClean="0"/>
              <a:t>Can get information about anything you want – how to kill someone while minimizing forensic evidence?  How to make a bomb to maim rather than kill.</a:t>
            </a:r>
          </a:p>
          <a:p>
            <a:r>
              <a:rPr lang="en-US" baseline="0" dirty="0" smtClean="0"/>
              <a:t>I cannot stress the importance of finding out what a person is saying on social networks and where they are going on the </a:t>
            </a:r>
            <a:r>
              <a:rPr lang="en-US" baseline="0" dirty="0" smtClean="0"/>
              <a:t>computer</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26</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Internet pornography is receiving increased attention and it is not as benign as some would like us to believe.</a:t>
            </a:r>
          </a:p>
          <a:p>
            <a:r>
              <a:rPr lang="en-US" dirty="0" smtClean="0"/>
              <a:t>Rarely is illegal pornography accidently downloaded from the Internet.</a:t>
            </a:r>
          </a:p>
          <a:p>
            <a:r>
              <a:rPr lang="en-US" dirty="0" smtClean="0"/>
              <a:t>Most cases illegal pornography is obtained through file sharing.</a:t>
            </a:r>
          </a:p>
          <a:p>
            <a:r>
              <a:rPr lang="en-US" dirty="0" smtClean="0"/>
              <a:t>Files have very specific names like “daddy does two year old”, “four year old eats thirteen year old” and other graphic titles.  People </a:t>
            </a:r>
            <a:r>
              <a:rPr lang="en-US" smtClean="0"/>
              <a:t>waant</a:t>
            </a:r>
            <a:r>
              <a:rPr lang="en-US" dirty="0" smtClean="0"/>
              <a:t> </a:t>
            </a:r>
            <a:r>
              <a:rPr lang="en-US" dirty="0" smtClean="0"/>
              <a:t>to know what they are </a:t>
            </a:r>
            <a:r>
              <a:rPr lang="en-US" dirty="0" err="1" smtClean="0"/>
              <a:t>donwloading</a:t>
            </a:r>
            <a:r>
              <a:rPr lang="en-US" dirty="0" smtClean="0"/>
              <a:t>.</a:t>
            </a:r>
          </a:p>
          <a:p>
            <a:r>
              <a:rPr lang="en-US" dirty="0" smtClean="0"/>
              <a:t>Most of those I have seen for the courts may</a:t>
            </a:r>
            <a:r>
              <a:rPr lang="en-US" baseline="0" dirty="0" smtClean="0"/>
              <a:t> have several </a:t>
            </a:r>
            <a:r>
              <a:rPr lang="en-US" baseline="0" dirty="0" err="1" smtClean="0"/>
              <a:t>hunded</a:t>
            </a:r>
            <a:r>
              <a:rPr lang="en-US" baseline="0" dirty="0" smtClean="0"/>
              <a:t> or thousand images and videos on their computer.</a:t>
            </a:r>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27</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Child pornography is not an innocent act.</a:t>
            </a:r>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28</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Given</a:t>
            </a:r>
            <a:r>
              <a:rPr lang="en-US" baseline="0" dirty="0" smtClean="0"/>
              <a:t> the right circumstances, anyone in this room is capable of committing a violent act.</a:t>
            </a:r>
          </a:p>
          <a:p>
            <a:r>
              <a:rPr lang="en-US" baseline="0" dirty="0" smtClean="0"/>
              <a:t>Recidivism rarely results from a single factor but involves the </a:t>
            </a:r>
            <a:r>
              <a:rPr lang="en-US" baseline="0" dirty="0" err="1" smtClean="0"/>
              <a:t>cummulative</a:t>
            </a:r>
            <a:r>
              <a:rPr lang="en-US" baseline="0" dirty="0" smtClean="0"/>
              <a:t> </a:t>
            </a:r>
            <a:r>
              <a:rPr lang="en-US" baseline="0" dirty="0" err="1" smtClean="0"/>
              <a:t>ocmplex</a:t>
            </a:r>
            <a:r>
              <a:rPr lang="en-US" baseline="0" dirty="0" smtClean="0"/>
              <a:t> interaction of many factors.</a:t>
            </a:r>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29</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Dennis </a:t>
            </a:r>
            <a:r>
              <a:rPr lang="en-US" dirty="0" err="1" smtClean="0"/>
              <a:t>Doren</a:t>
            </a:r>
            <a:r>
              <a:rPr lang="en-US" dirty="0" smtClean="0"/>
              <a:t> has described</a:t>
            </a:r>
            <a:r>
              <a:rPr lang="en-US" baseline="0" dirty="0" smtClean="0"/>
              <a:t> an antisocial decision-making process to help to clarify why some people may commit a violent act and why others may </a:t>
            </a:r>
            <a:r>
              <a:rPr lang="en-US" baseline="0" dirty="0" err="1" smtClean="0"/>
              <a:t>recidiviate</a:t>
            </a:r>
            <a:r>
              <a:rPr lang="en-US" baseline="0" dirty="0" smtClean="0"/>
              <a:t>. His process is explained  	in detail on pg. 7.</a:t>
            </a:r>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30</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Few individuals demonstrate impairment in the ability to formulate and use equations.</a:t>
            </a:r>
          </a:p>
          <a:p>
            <a:r>
              <a:rPr lang="en-US" dirty="0" smtClean="0"/>
              <a:t>Many have difficulty</a:t>
            </a:r>
            <a:r>
              <a:rPr lang="en-US" baseline="0" dirty="0" smtClean="0"/>
              <a:t> learning from experience.</a:t>
            </a:r>
          </a:p>
          <a:p>
            <a:r>
              <a:rPr lang="en-US" baseline="0" dirty="0" smtClean="0"/>
              <a:t>A few have difficulty seeing alternatives.</a:t>
            </a:r>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32</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Using </a:t>
            </a:r>
            <a:r>
              <a:rPr lang="en-US" dirty="0" err="1" smtClean="0"/>
              <a:t>Doren’s</a:t>
            </a:r>
            <a:r>
              <a:rPr lang="en-US" dirty="0" smtClean="0"/>
              <a:t> model for antisocial / rule-breaking behavior we can identify five different types</a:t>
            </a:r>
            <a:r>
              <a:rPr lang="en-US" baseline="0" dirty="0" smtClean="0"/>
              <a:t> which are described on page 8.</a:t>
            </a:r>
          </a:p>
          <a:p>
            <a:r>
              <a:rPr lang="en-US" baseline="0" dirty="0" smtClean="0"/>
              <a:t>Normal lowest risk – poor anticipation of consequences or level of risk but violence is </a:t>
            </a:r>
            <a:r>
              <a:rPr lang="en-US" baseline="0" dirty="0" err="1" smtClean="0"/>
              <a:t>dysphoric</a:t>
            </a:r>
            <a:r>
              <a:rPr lang="en-US" baseline="0" dirty="0" smtClean="0"/>
              <a:t> and will tell you.</a:t>
            </a:r>
          </a:p>
          <a:p>
            <a:r>
              <a:rPr lang="en-US" baseline="0" dirty="0" smtClean="0"/>
              <a:t>Avoider most likely low but risk depends if they can avoid the situation again.  May not inform you because out of sight – out of mind.</a:t>
            </a:r>
          </a:p>
          <a:p>
            <a:r>
              <a:rPr lang="en-US" baseline="0" dirty="0" smtClean="0"/>
              <a:t>Limit testers – two types.  Illustrated by two 17 year olds ways of dealing with a speed trap.  Second is of greater concern and first is likely to be a pain.</a:t>
            </a:r>
          </a:p>
          <a:p>
            <a:r>
              <a:rPr lang="en-US" baseline="0" dirty="0" smtClean="0"/>
              <a:t>Opportunist – con artist</a:t>
            </a:r>
            <a:r>
              <a:rPr lang="en-US" baseline="0" smtClean="0"/>
              <a:t>, manipulator.  </a:t>
            </a:r>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33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Dichotomous decisions which were highly subjective  - retail theft of a coat in the past so high risk</a:t>
            </a:r>
          </a:p>
          <a:p>
            <a:r>
              <a:rPr lang="en-US" dirty="0" smtClean="0"/>
              <a:t>Probability</a:t>
            </a:r>
            <a:r>
              <a:rPr lang="en-US" baseline="0" dirty="0" smtClean="0"/>
              <a:t> statement  80% chance</a:t>
            </a:r>
          </a:p>
          <a:p>
            <a:r>
              <a:rPr lang="en-US" baseline="0" dirty="0" smtClean="0"/>
              <a:t>Characteristics of a group = AUC = 23% with that score re-offend in five years</a:t>
            </a:r>
            <a:r>
              <a:rPr lang="en-US" dirty="0" smtClean="0"/>
              <a:t> – I want to know if the</a:t>
            </a:r>
            <a:r>
              <a:rPr lang="en-US" baseline="0" dirty="0" smtClean="0"/>
              <a:t> individual is one of the 23% who will </a:t>
            </a:r>
            <a:r>
              <a:rPr lang="en-US" baseline="0" dirty="0" smtClean="0"/>
              <a:t>re-offend </a:t>
            </a:r>
            <a:r>
              <a:rPr lang="en-US" baseline="0" dirty="0" smtClean="0"/>
              <a:t>or one of the 77% who won’t.</a:t>
            </a:r>
          </a:p>
          <a:p>
            <a:r>
              <a:rPr lang="en-US" baseline="0" dirty="0" smtClean="0"/>
              <a:t>Now look at factors which increase risk for an individual and factors which are protective and how I can contain or reduce the risk factors.</a:t>
            </a:r>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Hart  - pg 7</a:t>
            </a:r>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not a numerical quantity</a:t>
            </a:r>
            <a:r>
              <a:rPr lang="en-US" baseline="0" dirty="0" smtClean="0"/>
              <a:t> or equation.  It is a process</a:t>
            </a:r>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Risk assessment should provide information which allows you to reduce and contain risk.</a:t>
            </a:r>
          </a:p>
          <a:p>
            <a:r>
              <a:rPr lang="en-US" dirty="0" smtClean="0"/>
              <a:t>Decisions</a:t>
            </a:r>
            <a:r>
              <a:rPr lang="en-US" baseline="0" dirty="0" smtClean="0"/>
              <a:t> based upon risk assessments can impact the safety and rights of an individual and the community.</a:t>
            </a:r>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Pre-selection bias for each setting so research</a:t>
            </a:r>
            <a:r>
              <a:rPr lang="en-US" baseline="0" dirty="0" smtClean="0"/>
              <a:t> involving subjects from each setting  is likely to produce different results.</a:t>
            </a:r>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we assume everyone get’s caught then the above criteria</a:t>
            </a:r>
            <a:r>
              <a:rPr lang="en-US" baseline="0" dirty="0" smtClean="0"/>
              <a:t> reflect risk of recidivism.</a:t>
            </a:r>
          </a:p>
          <a:p>
            <a:r>
              <a:rPr lang="en-US" baseline="0" dirty="0" smtClean="0"/>
              <a:t>In reality we know 50% of sexual assaults never get reported.  Many crimes involving physical violence never get </a:t>
            </a:r>
            <a:r>
              <a:rPr lang="en-US" baseline="0" dirty="0" smtClean="0"/>
              <a:t>reported </a:t>
            </a:r>
            <a:r>
              <a:rPr lang="en-US" baseline="0" dirty="0" smtClean="0"/>
              <a:t>or never get solved.  </a:t>
            </a:r>
          </a:p>
          <a:p>
            <a:r>
              <a:rPr lang="en-US" baseline="0" dirty="0" smtClean="0"/>
              <a:t>In reality, the criterion probably more accurately reflects risk of getting caught than risk of recidivism.</a:t>
            </a:r>
          </a:p>
          <a:p>
            <a:r>
              <a:rPr lang="en-US" baseline="0" dirty="0" smtClean="0"/>
              <a:t>Within each group, likely to be significant differences between those caught for violence or nonviolence.</a:t>
            </a:r>
          </a:p>
          <a:p>
            <a:r>
              <a:rPr lang="en-US" baseline="0" dirty="0" smtClean="0"/>
              <a:t>What do the risk assessment instruments tell us?</a:t>
            </a:r>
          </a:p>
          <a:p>
            <a:r>
              <a:rPr lang="en-US" baseline="0" dirty="0" smtClean="0"/>
              <a:t>50% of juvenile crime goes unreported.  50% of sexual offenses go unreported.</a:t>
            </a:r>
          </a:p>
          <a:p>
            <a:endParaRPr lang="en-US" baseline="0" dirty="0" smtClean="0"/>
          </a:p>
          <a:p>
            <a:r>
              <a:rPr lang="en-US" baseline="0" dirty="0" smtClean="0"/>
              <a:t>In reality, the available </a:t>
            </a:r>
            <a:r>
              <a:rPr lang="en-US" baseline="0" dirty="0" smtClean="0"/>
              <a:t>instruments </a:t>
            </a:r>
            <a:r>
              <a:rPr lang="en-US" baseline="0" dirty="0" smtClean="0"/>
              <a:t>measure risk of getting  caught.</a:t>
            </a:r>
            <a:endParaRPr lang="en-US" dirty="0"/>
          </a:p>
        </p:txBody>
      </p:sp>
      <p:sp>
        <p:nvSpPr>
          <p:cNvPr id="4" name="Slide Number Placeholder 3"/>
          <p:cNvSpPr>
            <a:spLocks noGrp="1"/>
          </p:cNvSpPr>
          <p:nvPr>
            <p:ph type="sldNum" sz="quarter" idx="10"/>
          </p:nvPr>
        </p:nvSpPr>
        <p:spPr/>
        <p:txBody>
          <a:bodyPr/>
          <a:lstStyle/>
          <a:p>
            <a:fld id="{139FB17C-8DC0-4699-964E-135FD8AED79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606F96-5C8E-429B-85A0-D73973805EE6}" type="datetimeFigureOut">
              <a:rPr lang="en-US" smtClean="0"/>
              <a:pPr/>
              <a:t>7/10/2012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35647-D744-4684-BE70-65B95B148B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606F96-5C8E-429B-85A0-D73973805EE6}" type="datetimeFigureOut">
              <a:rPr lang="en-US" smtClean="0"/>
              <a:pPr/>
              <a:t>7/10/2012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35647-D744-4684-BE70-65B95B148B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606F96-5C8E-429B-85A0-D73973805EE6}" type="datetimeFigureOut">
              <a:rPr lang="en-US" smtClean="0"/>
              <a:pPr/>
              <a:t>7/10/2012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35647-D744-4684-BE70-65B95B148B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606F96-5C8E-429B-85A0-D73973805EE6}" type="datetimeFigureOut">
              <a:rPr lang="en-US" smtClean="0"/>
              <a:pPr/>
              <a:t>7/10/2012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35647-D744-4684-BE70-65B95B148B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606F96-5C8E-429B-85A0-D73973805EE6}" type="datetimeFigureOut">
              <a:rPr lang="en-US" smtClean="0"/>
              <a:pPr/>
              <a:t>7/10/2012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435647-D744-4684-BE70-65B95B148B3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606F96-5C8E-429B-85A0-D73973805EE6}" type="datetimeFigureOut">
              <a:rPr lang="en-US" smtClean="0"/>
              <a:pPr/>
              <a:t>7/10/2012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435647-D744-4684-BE70-65B95B148B3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606F96-5C8E-429B-85A0-D73973805EE6}" type="datetimeFigureOut">
              <a:rPr lang="en-US" smtClean="0"/>
              <a:pPr/>
              <a:t>7/10/2012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435647-D744-4684-BE70-65B95B148B3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606F96-5C8E-429B-85A0-D73973805EE6}" type="datetimeFigureOut">
              <a:rPr lang="en-US" smtClean="0"/>
              <a:pPr/>
              <a:t>7/10/2012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435647-D744-4684-BE70-65B95B148B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606F96-5C8E-429B-85A0-D73973805EE6}" type="datetimeFigureOut">
              <a:rPr lang="en-US" smtClean="0"/>
              <a:pPr/>
              <a:t>7/10/2012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435647-D744-4684-BE70-65B95B148B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606F96-5C8E-429B-85A0-D73973805EE6}" type="datetimeFigureOut">
              <a:rPr lang="en-US" smtClean="0"/>
              <a:pPr/>
              <a:t>7/10/2012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435647-D744-4684-BE70-65B95B148B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606F96-5C8E-429B-85A0-D73973805EE6}" type="datetimeFigureOut">
              <a:rPr lang="en-US" smtClean="0"/>
              <a:pPr/>
              <a:t>7/10/2012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435647-D744-4684-BE70-65B95B148B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606F96-5C8E-429B-85A0-D73973805EE6}" type="datetimeFigureOut">
              <a:rPr lang="en-US" smtClean="0"/>
              <a:pPr/>
              <a:t>7/10/2012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435647-D744-4684-BE70-65B95B148B3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ASSESSING RISK OF HARM:</a:t>
            </a:r>
            <a:br>
              <a:rPr lang="en-US" b="1" dirty="0" smtClean="0"/>
            </a:br>
            <a:r>
              <a:rPr lang="en-US" b="1" dirty="0" smtClean="0"/>
              <a:t>ETHICAL AND PRACTICE ISSUES</a:t>
            </a:r>
            <a:br>
              <a:rPr lang="en-US" b="1" dirty="0" smtClean="0"/>
            </a:br>
            <a:r>
              <a:rPr lang="en-US" b="1" dirty="0" smtClean="0"/>
              <a:t>UPDATE</a:t>
            </a:r>
            <a:endParaRPr lang="en-US" b="1" dirty="0"/>
          </a:p>
        </p:txBody>
      </p:sp>
      <p:sp>
        <p:nvSpPr>
          <p:cNvPr id="3" name="Subtitle 2"/>
          <p:cNvSpPr>
            <a:spLocks noGrp="1"/>
          </p:cNvSpPr>
          <p:nvPr>
            <p:ph type="subTitle" idx="1"/>
          </p:nvPr>
        </p:nvSpPr>
        <p:spPr/>
        <p:txBody>
          <a:bodyPr/>
          <a:lstStyle/>
          <a:p>
            <a:r>
              <a:rPr lang="en-US" dirty="0" smtClean="0">
                <a:solidFill>
                  <a:schemeClr val="tx1"/>
                </a:solidFill>
              </a:rPr>
              <a:t>PPA  CE AND ETHICS CONFERENCE</a:t>
            </a:r>
          </a:p>
          <a:p>
            <a:r>
              <a:rPr lang="en-US" dirty="0" smtClean="0">
                <a:solidFill>
                  <a:schemeClr val="tx1"/>
                </a:solidFill>
              </a:rPr>
              <a:t>Harrisburg, PA</a:t>
            </a:r>
          </a:p>
          <a:p>
            <a:r>
              <a:rPr lang="en-US" dirty="0" smtClean="0">
                <a:solidFill>
                  <a:schemeClr val="tx1"/>
                </a:solidFill>
              </a:rPr>
              <a:t>March 31, 2011</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RESEARCH ISSUES</a:t>
            </a:r>
            <a:endParaRPr lang="en-US" b="1" dirty="0"/>
          </a:p>
        </p:txBody>
      </p:sp>
      <p:sp>
        <p:nvSpPr>
          <p:cNvPr id="3" name="Content Placeholder 2"/>
          <p:cNvSpPr>
            <a:spLocks noGrp="1"/>
          </p:cNvSpPr>
          <p:nvPr>
            <p:ph idx="1"/>
          </p:nvPr>
        </p:nvSpPr>
        <p:spPr/>
        <p:txBody>
          <a:bodyPr>
            <a:noAutofit/>
          </a:bodyPr>
          <a:lstStyle/>
          <a:p>
            <a:r>
              <a:rPr lang="en-US" sz="2800" dirty="0" smtClean="0"/>
              <a:t>Low base rates</a:t>
            </a:r>
          </a:p>
          <a:p>
            <a:r>
              <a:rPr lang="en-US" sz="2800" dirty="0" smtClean="0"/>
              <a:t>Correlations</a:t>
            </a:r>
          </a:p>
          <a:p>
            <a:r>
              <a:rPr lang="en-US" sz="2800" dirty="0" smtClean="0"/>
              <a:t>Retrospective v. Prospective studies</a:t>
            </a:r>
          </a:p>
          <a:p>
            <a:r>
              <a:rPr lang="en-US" sz="2800" dirty="0" smtClean="0"/>
              <a:t>Changing base rates (decrease in violent crime)</a:t>
            </a:r>
          </a:p>
          <a:p>
            <a:r>
              <a:rPr lang="en-US" sz="2800" dirty="0" smtClean="0"/>
              <a:t>What do low and high risk mean?</a:t>
            </a:r>
          </a:p>
          <a:p>
            <a:r>
              <a:rPr lang="en-US" sz="2800" dirty="0" smtClean="0"/>
              <a:t>Imminent v. longer-term risk</a:t>
            </a:r>
          </a:p>
          <a:p>
            <a:r>
              <a:rPr lang="en-US" sz="2800" dirty="0" smtClean="0"/>
              <a:t>Sample sizes</a:t>
            </a:r>
          </a:p>
          <a:p>
            <a:r>
              <a:rPr lang="en-US" sz="2800" dirty="0" smtClean="0"/>
              <a:t>First offense v. recidivism</a:t>
            </a:r>
          </a:p>
          <a:p>
            <a:r>
              <a:rPr lang="en-US" sz="2800" dirty="0" smtClean="0"/>
              <a:t>Self - Report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VIOLENCE HETEROGENEITY</a:t>
            </a:r>
            <a:endParaRPr lang="en-US" b="1" dirty="0"/>
          </a:p>
        </p:txBody>
      </p:sp>
      <p:sp>
        <p:nvSpPr>
          <p:cNvPr id="3" name="Content Placeholder 2"/>
          <p:cNvSpPr>
            <a:spLocks noGrp="1"/>
          </p:cNvSpPr>
          <p:nvPr>
            <p:ph idx="1"/>
          </p:nvPr>
        </p:nvSpPr>
        <p:spPr/>
        <p:txBody>
          <a:bodyPr>
            <a:normAutofit lnSpcReduction="10000"/>
          </a:bodyPr>
          <a:lstStyle/>
          <a:p>
            <a:r>
              <a:rPr lang="en-US" dirty="0" smtClean="0"/>
              <a:t>Risk level varies as a function of instrument used</a:t>
            </a:r>
          </a:p>
          <a:p>
            <a:endParaRPr lang="en-US" dirty="0"/>
          </a:p>
          <a:p>
            <a:r>
              <a:rPr lang="en-US" dirty="0" smtClean="0"/>
              <a:t>Sexual Deviancy v. Chronic </a:t>
            </a:r>
            <a:r>
              <a:rPr lang="en-US" dirty="0" err="1" smtClean="0"/>
              <a:t>Antisociality</a:t>
            </a:r>
            <a:endParaRPr lang="en-US" dirty="0" smtClean="0"/>
          </a:p>
          <a:p>
            <a:endParaRPr lang="en-US" dirty="0"/>
          </a:p>
          <a:p>
            <a:r>
              <a:rPr lang="en-US" dirty="0" smtClean="0"/>
              <a:t>Wingspread Conference</a:t>
            </a:r>
          </a:p>
          <a:p>
            <a:pPr lvl="1"/>
            <a:r>
              <a:rPr lang="en-US" dirty="0" smtClean="0"/>
              <a:t>Situational Couples Violence</a:t>
            </a:r>
          </a:p>
          <a:p>
            <a:pPr lvl="1"/>
            <a:r>
              <a:rPr lang="en-US" dirty="0" smtClean="0"/>
              <a:t>Separation Instigated Violence</a:t>
            </a:r>
          </a:p>
          <a:p>
            <a:pPr lvl="1"/>
            <a:r>
              <a:rPr lang="en-US" dirty="0" smtClean="0"/>
              <a:t>Coercive – Controlling Violence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MHP - HISTORY</a:t>
            </a:r>
            <a:endParaRPr lang="en-US" b="1" dirty="0"/>
          </a:p>
        </p:txBody>
      </p:sp>
      <p:sp>
        <p:nvSpPr>
          <p:cNvPr id="3" name="Content Placeholder 2"/>
          <p:cNvSpPr>
            <a:spLocks noGrp="1"/>
          </p:cNvSpPr>
          <p:nvPr>
            <p:ph idx="1"/>
          </p:nvPr>
        </p:nvSpPr>
        <p:spPr/>
        <p:txBody>
          <a:bodyPr/>
          <a:lstStyle/>
          <a:p>
            <a:endParaRPr lang="en-US" dirty="0" smtClean="0"/>
          </a:p>
          <a:p>
            <a:r>
              <a:rPr lang="en-US" dirty="0" smtClean="0"/>
              <a:t>Prior violence and criminality more strongly associated with post-discharge violent behavior among all psychiatric patients, regardless of the diagnosis</a:t>
            </a:r>
          </a:p>
          <a:p>
            <a:endParaRPr lang="en-US" dirty="0" smtClean="0"/>
          </a:p>
          <a:p>
            <a:pPr algn="r">
              <a:buNone/>
            </a:pPr>
            <a:r>
              <a:rPr lang="en-US" dirty="0" smtClean="0"/>
              <a:t>(Monahan, et.al., 1996, 2001, 2003)</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MHP – CHILDHOOD ABUSE</a:t>
            </a:r>
            <a:endParaRPr lang="en-US" b="1" dirty="0"/>
          </a:p>
        </p:txBody>
      </p:sp>
      <p:sp>
        <p:nvSpPr>
          <p:cNvPr id="3" name="Content Placeholder 2"/>
          <p:cNvSpPr>
            <a:spLocks noGrp="1"/>
          </p:cNvSpPr>
          <p:nvPr>
            <p:ph idx="1"/>
          </p:nvPr>
        </p:nvSpPr>
        <p:spPr/>
        <p:txBody>
          <a:bodyPr/>
          <a:lstStyle/>
          <a:p>
            <a:pPr algn="just"/>
            <a:endParaRPr lang="en-US" dirty="0" smtClean="0"/>
          </a:p>
          <a:p>
            <a:pPr algn="just"/>
            <a:r>
              <a:rPr lang="en-US" dirty="0" smtClean="0"/>
              <a:t>Physical abuse as a child and as an adolescent presented higher risk of post-discharge violence than did childhood limited abuse.</a:t>
            </a:r>
          </a:p>
          <a:p>
            <a:pPr algn="just"/>
            <a:endParaRPr lang="en-US" dirty="0"/>
          </a:p>
          <a:p>
            <a:pPr algn="just"/>
            <a:r>
              <a:rPr lang="en-US" dirty="0" smtClean="0"/>
              <a:t>No significant relationship between sexual abuse as child and violence.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MHP - DIAGNOSIS</a:t>
            </a:r>
            <a:endParaRPr lang="en-US" b="1" dirty="0"/>
          </a:p>
        </p:txBody>
      </p:sp>
      <p:sp>
        <p:nvSpPr>
          <p:cNvPr id="3" name="Content Placeholder 2"/>
          <p:cNvSpPr>
            <a:spLocks noGrp="1"/>
          </p:cNvSpPr>
          <p:nvPr>
            <p:ph idx="1"/>
          </p:nvPr>
        </p:nvSpPr>
        <p:spPr/>
        <p:txBody>
          <a:bodyPr/>
          <a:lstStyle/>
          <a:p>
            <a:endParaRPr lang="en-US" dirty="0" smtClean="0"/>
          </a:p>
          <a:p>
            <a:pPr algn="just"/>
            <a:r>
              <a:rPr lang="en-US" dirty="0" smtClean="0"/>
              <a:t>Patients with co-occurring personality disorders and adjustment disorders were higher risk than those with just major mental illness.</a:t>
            </a:r>
          </a:p>
          <a:p>
            <a:pPr algn="just"/>
            <a:r>
              <a:rPr lang="en-US" dirty="0" smtClean="0"/>
              <a:t>The presence of significant character pathology with </a:t>
            </a:r>
            <a:r>
              <a:rPr lang="en-US" dirty="0" err="1" smtClean="0"/>
              <a:t>antisociality</a:t>
            </a:r>
            <a:r>
              <a:rPr lang="en-US" dirty="0" smtClean="0"/>
              <a:t> was the most critical factor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MHP – CHARACTER PATHOLOGY</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Limited traits of </a:t>
            </a:r>
            <a:r>
              <a:rPr lang="en-US" dirty="0" err="1" smtClean="0"/>
              <a:t>psychopathy</a:t>
            </a:r>
            <a:r>
              <a:rPr lang="en-US" dirty="0" smtClean="0"/>
              <a:t> and / or antisocial behavior more predictive of future violence for all patients.</a:t>
            </a:r>
          </a:p>
          <a:p>
            <a:r>
              <a:rPr lang="en-US" dirty="0" smtClean="0"/>
              <a:t>On Hare PCL-R, antisocial factor was more predictive of violence than was the  emotional detachment factor.</a:t>
            </a:r>
          </a:p>
          <a:p>
            <a:r>
              <a:rPr lang="en-US" dirty="0" smtClean="0"/>
              <a:t>Presence of Childhood Conduct Disorder  and Schizophrenia 2X more likely to commit a violent offense than Schizophrenics without history of Conduct Disorder</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HORMONES</a:t>
            </a:r>
            <a:endParaRPr lang="en-US" b="1" dirty="0"/>
          </a:p>
        </p:txBody>
      </p:sp>
      <p:sp>
        <p:nvSpPr>
          <p:cNvPr id="3" name="Content Placeholder 2"/>
          <p:cNvSpPr>
            <a:spLocks noGrp="1"/>
          </p:cNvSpPr>
          <p:nvPr>
            <p:ph idx="1"/>
          </p:nvPr>
        </p:nvSpPr>
        <p:spPr/>
        <p:txBody>
          <a:bodyPr/>
          <a:lstStyle/>
          <a:p>
            <a:endParaRPr lang="en-US" dirty="0" smtClean="0"/>
          </a:p>
          <a:p>
            <a:r>
              <a:rPr lang="en-US" dirty="0" smtClean="0"/>
              <a:t>Testosterone levels may not be related to violence, but may influence whether violence is directly or indirectly expressed.  (</a:t>
            </a:r>
            <a:r>
              <a:rPr lang="en-US" dirty="0" err="1" smtClean="0"/>
              <a:t>Streuber</a:t>
            </a:r>
            <a:r>
              <a:rPr lang="en-US" dirty="0" smtClean="0"/>
              <a:t>, 2007).</a:t>
            </a:r>
          </a:p>
          <a:p>
            <a:endParaRPr lang="en-US" dirty="0" smtClean="0"/>
          </a:p>
          <a:p>
            <a:r>
              <a:rPr lang="en-US" dirty="0" smtClean="0"/>
              <a:t>Competitive attitudes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NEUROLOGICAL FACTORS</a:t>
            </a:r>
            <a:endParaRPr lang="en-US" b="1" dirty="0"/>
          </a:p>
        </p:txBody>
      </p:sp>
      <p:sp>
        <p:nvSpPr>
          <p:cNvPr id="3" name="Content Placeholder 2"/>
          <p:cNvSpPr>
            <a:spLocks noGrp="1"/>
          </p:cNvSpPr>
          <p:nvPr>
            <p:ph idx="1"/>
          </p:nvPr>
        </p:nvSpPr>
        <p:spPr/>
        <p:txBody>
          <a:bodyPr/>
          <a:lstStyle/>
          <a:p>
            <a:r>
              <a:rPr lang="en-US" dirty="0" smtClean="0"/>
              <a:t>Is frontal lobe related to violence or getting caught?  (Adrian </a:t>
            </a:r>
            <a:r>
              <a:rPr lang="en-US" dirty="0" err="1" smtClean="0"/>
              <a:t>Raine</a:t>
            </a:r>
            <a:r>
              <a:rPr lang="en-US" dirty="0" smtClean="0"/>
              <a:t>, et al, 2004)</a:t>
            </a:r>
          </a:p>
          <a:p>
            <a:endParaRPr lang="en-US" dirty="0"/>
          </a:p>
          <a:p>
            <a:r>
              <a:rPr lang="en-US" dirty="0" smtClean="0"/>
              <a:t>Role of technology (Small and </a:t>
            </a:r>
            <a:r>
              <a:rPr lang="en-US" dirty="0" err="1" smtClean="0"/>
              <a:t>Vorgan</a:t>
            </a:r>
            <a:r>
              <a:rPr lang="en-US" dirty="0" smtClean="0"/>
              <a:t>, 2008)</a:t>
            </a:r>
          </a:p>
          <a:p>
            <a:endParaRPr lang="en-US" dirty="0"/>
          </a:p>
          <a:p>
            <a:r>
              <a:rPr lang="en-US" dirty="0" smtClean="0"/>
              <a:t>Complex interaction between brain functioning and environment.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NEUROCRIMINOLOGY</a:t>
            </a:r>
            <a:endParaRPr lang="en-US" b="1" dirty="0"/>
          </a:p>
        </p:txBody>
      </p:sp>
      <p:sp>
        <p:nvSpPr>
          <p:cNvPr id="3" name="Content Placeholder 2"/>
          <p:cNvSpPr>
            <a:spLocks noGrp="1"/>
          </p:cNvSpPr>
          <p:nvPr>
            <p:ph idx="1"/>
          </p:nvPr>
        </p:nvSpPr>
        <p:spPr/>
        <p:txBody>
          <a:bodyPr/>
          <a:lstStyle/>
          <a:p>
            <a:r>
              <a:rPr lang="en-US" dirty="0" err="1" smtClean="0"/>
              <a:t>Amygdala</a:t>
            </a:r>
            <a:r>
              <a:rPr lang="en-US" dirty="0" smtClean="0"/>
              <a:t> - 18% volume reduction</a:t>
            </a:r>
          </a:p>
          <a:p>
            <a:endParaRPr lang="en-US" dirty="0" smtClean="0"/>
          </a:p>
          <a:p>
            <a:r>
              <a:rPr lang="en-US" dirty="0" smtClean="0"/>
              <a:t>Middle Frontal </a:t>
            </a:r>
            <a:r>
              <a:rPr lang="en-US" dirty="0" err="1" smtClean="0"/>
              <a:t>Gyrus</a:t>
            </a:r>
            <a:r>
              <a:rPr lang="en-US" dirty="0" smtClean="0"/>
              <a:t> – 18% volume reduction</a:t>
            </a:r>
          </a:p>
          <a:p>
            <a:endParaRPr lang="en-US" dirty="0" smtClean="0"/>
          </a:p>
          <a:p>
            <a:r>
              <a:rPr lang="en-US" dirty="0" smtClean="0"/>
              <a:t>Orbital Frontal </a:t>
            </a:r>
            <a:r>
              <a:rPr lang="en-US" dirty="0" err="1" smtClean="0"/>
              <a:t>Gyrus</a:t>
            </a:r>
            <a:r>
              <a:rPr lang="en-US" dirty="0" smtClean="0"/>
              <a:t> – 9% volume reduction</a:t>
            </a:r>
          </a:p>
          <a:p>
            <a:endParaRPr lang="en-US" dirty="0" smtClean="0"/>
          </a:p>
          <a:p>
            <a:r>
              <a:rPr lang="en-US" dirty="0" smtClean="0"/>
              <a:t>Lack of fear conditioning in 3 year olds</a:t>
            </a:r>
          </a:p>
          <a:p>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PSYCHOLOGICAL FACTORS - HANSON</a:t>
            </a:r>
            <a:endParaRPr lang="en-US" b="1" dirty="0"/>
          </a:p>
        </p:txBody>
      </p:sp>
      <p:sp>
        <p:nvSpPr>
          <p:cNvPr id="3" name="Content Placeholder 2"/>
          <p:cNvSpPr>
            <a:spLocks noGrp="1"/>
          </p:cNvSpPr>
          <p:nvPr>
            <p:ph idx="1"/>
          </p:nvPr>
        </p:nvSpPr>
        <p:spPr/>
        <p:txBody>
          <a:bodyPr/>
          <a:lstStyle/>
          <a:p>
            <a:r>
              <a:rPr lang="en-US" dirty="0" smtClean="0"/>
              <a:t>General family problems</a:t>
            </a:r>
          </a:p>
          <a:p>
            <a:r>
              <a:rPr lang="en-US" dirty="0" smtClean="0"/>
              <a:t>Degree of physical contact</a:t>
            </a:r>
          </a:p>
          <a:p>
            <a:r>
              <a:rPr lang="en-US" dirty="0" smtClean="0"/>
              <a:t>Presence or absence of empathy / remorse</a:t>
            </a:r>
          </a:p>
          <a:p>
            <a:r>
              <a:rPr lang="en-US" dirty="0" smtClean="0"/>
              <a:t>Social Skill level</a:t>
            </a:r>
          </a:p>
          <a:p>
            <a:r>
              <a:rPr lang="en-US" dirty="0" smtClean="0"/>
              <a:t>Sexual or physical abuse as child</a:t>
            </a:r>
          </a:p>
          <a:p>
            <a:r>
              <a:rPr lang="en-US" dirty="0" smtClean="0"/>
              <a:t>General psychological problems</a:t>
            </a:r>
          </a:p>
          <a:p>
            <a:r>
              <a:rPr lang="en-US" dirty="0" smtClean="0"/>
              <a:t>Substance abuse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Bruce E. </a:t>
            </a:r>
            <a:r>
              <a:rPr lang="en-US" dirty="0" err="1" smtClean="0"/>
              <a:t>Mapes</a:t>
            </a:r>
            <a:r>
              <a:rPr lang="en-US" dirty="0" smtClean="0"/>
              <a:t>, Ph.D.</a:t>
            </a:r>
            <a:br>
              <a:rPr lang="en-US" dirty="0" smtClean="0"/>
            </a:br>
            <a:r>
              <a:rPr lang="en-US" dirty="0" smtClean="0"/>
              <a:t>PO Box 1028</a:t>
            </a:r>
            <a:br>
              <a:rPr lang="en-US" dirty="0" smtClean="0"/>
            </a:br>
            <a:r>
              <a:rPr lang="en-US" dirty="0" smtClean="0"/>
              <a:t>Exton, PA  19341</a:t>
            </a:r>
            <a:endParaRPr lang="en-US" dirty="0"/>
          </a:p>
        </p:txBody>
      </p:sp>
      <p:sp>
        <p:nvSpPr>
          <p:cNvPr id="3" name="Subtitle 2"/>
          <p:cNvSpPr>
            <a:spLocks noGrp="1"/>
          </p:cNvSpPr>
          <p:nvPr>
            <p:ph type="subTitle" idx="1"/>
          </p:nvPr>
        </p:nvSpPr>
        <p:spPr/>
        <p:txBody>
          <a:bodyPr/>
          <a:lstStyle/>
          <a:p>
            <a:r>
              <a:rPr lang="en-US" dirty="0" smtClean="0">
                <a:solidFill>
                  <a:schemeClr val="tx1"/>
                </a:solidFill>
              </a:rPr>
              <a:t>610-696-8740</a:t>
            </a:r>
          </a:p>
          <a:p>
            <a:r>
              <a:rPr lang="en-US" dirty="0" smtClean="0">
                <a:solidFill>
                  <a:schemeClr val="tx1"/>
                </a:solidFill>
              </a:rPr>
              <a:t>maroje@hotmail.com</a:t>
            </a:r>
            <a:endParaRPr lang="en-US"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 factors - continued</a:t>
            </a:r>
            <a:endParaRPr lang="en-US" dirty="0"/>
          </a:p>
        </p:txBody>
      </p:sp>
      <p:sp>
        <p:nvSpPr>
          <p:cNvPr id="3" name="Content Placeholder 2"/>
          <p:cNvSpPr>
            <a:spLocks noGrp="1"/>
          </p:cNvSpPr>
          <p:nvPr>
            <p:ph idx="1"/>
          </p:nvPr>
        </p:nvSpPr>
        <p:spPr/>
        <p:txBody>
          <a:bodyPr/>
          <a:lstStyle/>
          <a:p>
            <a:endParaRPr lang="en-US" dirty="0" smtClean="0"/>
          </a:p>
          <a:p>
            <a:r>
              <a:rPr lang="en-US" dirty="0" smtClean="0"/>
              <a:t>Denial</a:t>
            </a:r>
          </a:p>
          <a:p>
            <a:r>
              <a:rPr lang="en-US" dirty="0" smtClean="0"/>
              <a:t>Cognitive Distortions</a:t>
            </a:r>
          </a:p>
          <a:p>
            <a:r>
              <a:rPr lang="en-US" dirty="0" smtClean="0"/>
              <a:t>Low self-esteem</a:t>
            </a:r>
          </a:p>
          <a:p>
            <a:r>
              <a:rPr lang="en-US" dirty="0" smtClean="0"/>
              <a:t>Psychological test results</a:t>
            </a:r>
          </a:p>
          <a:p>
            <a:endParaRPr lang="en-US" dirty="0" smtClean="0"/>
          </a:p>
          <a:p>
            <a:pPr algn="r">
              <a:buNone/>
            </a:pPr>
            <a:r>
              <a:rPr lang="en-US" dirty="0" smtClean="0"/>
              <a:t>(Hanson et. al.)</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ATTACHMENT</a:t>
            </a:r>
            <a:endParaRPr lang="en-US" b="1" dirty="0"/>
          </a:p>
        </p:txBody>
      </p:sp>
      <p:sp>
        <p:nvSpPr>
          <p:cNvPr id="3" name="Content Placeholder 2"/>
          <p:cNvSpPr>
            <a:spLocks noGrp="1"/>
          </p:cNvSpPr>
          <p:nvPr>
            <p:ph idx="1"/>
          </p:nvPr>
        </p:nvSpPr>
        <p:spPr/>
        <p:txBody>
          <a:bodyPr/>
          <a:lstStyle/>
          <a:p>
            <a:pPr algn="just"/>
            <a:endParaRPr lang="en-US" dirty="0" smtClean="0"/>
          </a:p>
          <a:p>
            <a:pPr algn="just"/>
            <a:r>
              <a:rPr lang="en-US" dirty="0" smtClean="0"/>
              <a:t>“It may become an empirically grounded truism years from now that attachment pathology is a centrally necessary but insufficient component to explain violence.”</a:t>
            </a:r>
          </a:p>
          <a:p>
            <a:pPr algn="just"/>
            <a:endParaRPr lang="en-US" dirty="0"/>
          </a:p>
          <a:p>
            <a:pPr algn="r">
              <a:buNone/>
            </a:pPr>
            <a:r>
              <a:rPr lang="en-US" dirty="0" smtClean="0"/>
              <a:t>(</a:t>
            </a:r>
            <a:r>
              <a:rPr lang="en-US" dirty="0" err="1" smtClean="0"/>
              <a:t>Meloy</a:t>
            </a:r>
            <a:r>
              <a:rPr lang="en-US" dirty="0" smtClean="0"/>
              <a:t>, 2003)</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D&amp;A – SEX OFFENDERS</a:t>
            </a:r>
            <a:endParaRPr lang="en-US" b="1" dirty="0"/>
          </a:p>
        </p:txBody>
      </p:sp>
      <p:sp>
        <p:nvSpPr>
          <p:cNvPr id="3" name="Content Placeholder 2"/>
          <p:cNvSpPr>
            <a:spLocks noGrp="1"/>
          </p:cNvSpPr>
          <p:nvPr>
            <p:ph idx="1"/>
          </p:nvPr>
        </p:nvSpPr>
        <p:spPr/>
        <p:txBody>
          <a:bodyPr/>
          <a:lstStyle/>
          <a:p>
            <a:r>
              <a:rPr lang="en-US" dirty="0" smtClean="0"/>
              <a:t>“Substance abuse does not often, if ever – at least by itself – predispose a person to commit sexually violent acts.” </a:t>
            </a:r>
          </a:p>
          <a:p>
            <a:r>
              <a:rPr lang="en-US" dirty="0" smtClean="0"/>
              <a:t>“Although alcohol for example may increase one’s desire for sex, there is no known ‘pathological intoxication’ that causes sexual fantasies or urges of an illegal nature.” </a:t>
            </a:r>
          </a:p>
          <a:p>
            <a:pPr algn="r">
              <a:buNone/>
            </a:pPr>
            <a:r>
              <a:rPr lang="en-US" dirty="0" smtClean="0"/>
              <a:t>(</a:t>
            </a:r>
            <a:r>
              <a:rPr lang="en-US" dirty="0" err="1" smtClean="0"/>
              <a:t>Doren</a:t>
            </a:r>
            <a:r>
              <a:rPr lang="en-US" dirty="0" smtClean="0"/>
              <a:t>, 2002, pp. 101-102)</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D&amp;A – NONSEXUAL VIOLENCE</a:t>
            </a:r>
            <a:endParaRPr lang="en-US" b="1" dirty="0"/>
          </a:p>
        </p:txBody>
      </p:sp>
      <p:sp>
        <p:nvSpPr>
          <p:cNvPr id="3" name="Content Placeholder 2"/>
          <p:cNvSpPr>
            <a:spLocks noGrp="1"/>
          </p:cNvSpPr>
          <p:nvPr>
            <p:ph idx="1"/>
          </p:nvPr>
        </p:nvSpPr>
        <p:spPr/>
        <p:txBody>
          <a:bodyPr/>
          <a:lstStyle/>
          <a:p>
            <a:pPr algn="just"/>
            <a:r>
              <a:rPr lang="en-US" dirty="0" smtClean="0"/>
              <a:t>Substance abuse in and of itself does not have a strong relation to violence.  Chronic substance use exposes the individual to antisocial peers, attitudes, and environments.  It is this complex interaction which is important. </a:t>
            </a:r>
          </a:p>
          <a:p>
            <a:pPr algn="just"/>
            <a:endParaRPr lang="en-US" dirty="0"/>
          </a:p>
          <a:p>
            <a:pPr algn="r">
              <a:buNone/>
            </a:pPr>
            <a:r>
              <a:rPr lang="en-US" dirty="0" smtClean="0"/>
              <a:t>(Andrews and </a:t>
            </a:r>
            <a:r>
              <a:rPr lang="en-US" dirty="0" err="1" smtClean="0"/>
              <a:t>Bonta</a:t>
            </a:r>
            <a:r>
              <a:rPr lang="en-US" dirty="0" smtClean="0"/>
              <a:t>, 2010, pp. 293 – 294)</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PROFILES?</a:t>
            </a:r>
            <a:endParaRPr lang="en-US" b="1" dirty="0"/>
          </a:p>
        </p:txBody>
      </p:sp>
      <p:sp>
        <p:nvSpPr>
          <p:cNvPr id="3" name="Content Placeholder 2"/>
          <p:cNvSpPr>
            <a:spLocks noGrp="1"/>
          </p:cNvSpPr>
          <p:nvPr>
            <p:ph idx="1"/>
          </p:nvPr>
        </p:nvSpPr>
        <p:spPr/>
        <p:txBody>
          <a:bodyPr>
            <a:normAutofit fontScale="92500"/>
          </a:bodyPr>
          <a:lstStyle/>
          <a:p>
            <a:r>
              <a:rPr lang="en-US" dirty="0" smtClean="0"/>
              <a:t>There was no accurate or useful profile.</a:t>
            </a:r>
          </a:p>
          <a:p>
            <a:r>
              <a:rPr lang="en-US" dirty="0" smtClean="0"/>
              <a:t>Rarely sudden, impulsive act.</a:t>
            </a:r>
          </a:p>
          <a:p>
            <a:r>
              <a:rPr lang="en-US" dirty="0" smtClean="0"/>
              <a:t>Others often knew of plans / idea</a:t>
            </a:r>
          </a:p>
          <a:p>
            <a:r>
              <a:rPr lang="en-US" dirty="0" smtClean="0"/>
              <a:t>Rarely was plan directly communicated to victim</a:t>
            </a:r>
          </a:p>
          <a:p>
            <a:r>
              <a:rPr lang="en-US" dirty="0" smtClean="0"/>
              <a:t>Most displayed some type of behavior of concern prior to the attack</a:t>
            </a:r>
          </a:p>
          <a:p>
            <a:r>
              <a:rPr lang="en-US" dirty="0" smtClean="0"/>
              <a:t>Most had difficulty coping with significant losses or personal failures.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Profiles</a:t>
            </a:r>
            <a:endParaRPr lang="en-US" b="1" dirty="0"/>
          </a:p>
        </p:txBody>
      </p:sp>
      <p:sp>
        <p:nvSpPr>
          <p:cNvPr id="3" name="Content Placeholder 2"/>
          <p:cNvSpPr>
            <a:spLocks noGrp="1"/>
          </p:cNvSpPr>
          <p:nvPr>
            <p:ph idx="1"/>
          </p:nvPr>
        </p:nvSpPr>
        <p:spPr/>
        <p:txBody>
          <a:bodyPr/>
          <a:lstStyle/>
          <a:p>
            <a:r>
              <a:rPr lang="en-US" dirty="0" smtClean="0"/>
              <a:t>Many attackers had previously considered or attempted suicide.</a:t>
            </a:r>
          </a:p>
          <a:p>
            <a:r>
              <a:rPr lang="en-US" dirty="0" smtClean="0"/>
              <a:t>Many attackers felt bullied, persecuted, or injured by others prior to the attack.</a:t>
            </a:r>
          </a:p>
          <a:p>
            <a:r>
              <a:rPr lang="en-US" dirty="0" smtClean="0"/>
              <a:t>Most had access to and had used weapons prior to the attack.</a:t>
            </a:r>
          </a:p>
          <a:p>
            <a:pPr algn="r">
              <a:buNone/>
            </a:pPr>
            <a:r>
              <a:rPr lang="en-US" dirty="0" smtClean="0"/>
              <a:t>(Safe School Initiative, 2002)</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COMPUTERS</a:t>
            </a:r>
            <a:endParaRPr lang="en-US" b="1" dirty="0"/>
          </a:p>
        </p:txBody>
      </p:sp>
      <p:sp>
        <p:nvSpPr>
          <p:cNvPr id="3" name="Content Placeholder 2"/>
          <p:cNvSpPr>
            <a:spLocks noGrp="1"/>
          </p:cNvSpPr>
          <p:nvPr>
            <p:ph idx="1"/>
          </p:nvPr>
        </p:nvSpPr>
        <p:spPr/>
        <p:txBody>
          <a:bodyPr/>
          <a:lstStyle/>
          <a:p>
            <a:endParaRPr lang="en-US" dirty="0" smtClean="0"/>
          </a:p>
          <a:p>
            <a:r>
              <a:rPr lang="en-US" dirty="0" err="1" smtClean="0"/>
              <a:t>Chatrooms</a:t>
            </a:r>
            <a:endParaRPr lang="en-US" dirty="0" smtClean="0"/>
          </a:p>
          <a:p>
            <a:r>
              <a:rPr lang="en-US" dirty="0" smtClean="0"/>
              <a:t>Education on any type of violence</a:t>
            </a:r>
          </a:p>
          <a:p>
            <a:r>
              <a:rPr lang="en-US" dirty="0" smtClean="0"/>
              <a:t>Many “sick people” willing to help</a:t>
            </a:r>
          </a:p>
          <a:p>
            <a:r>
              <a:rPr lang="en-US" dirty="0" smtClean="0"/>
              <a:t>May normalize violent behavior</a:t>
            </a:r>
          </a:p>
          <a:p>
            <a:r>
              <a:rPr lang="en-US" dirty="0" smtClean="0"/>
              <a:t>Increasing role in violent behavior</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INTERNET PORNOGRAPHY</a:t>
            </a:r>
            <a:endParaRPr lang="en-US" b="1" dirty="0"/>
          </a:p>
        </p:txBody>
      </p:sp>
      <p:sp>
        <p:nvSpPr>
          <p:cNvPr id="3" name="Content Placeholder 2"/>
          <p:cNvSpPr>
            <a:spLocks noGrp="1"/>
          </p:cNvSpPr>
          <p:nvPr>
            <p:ph idx="1"/>
          </p:nvPr>
        </p:nvSpPr>
        <p:spPr/>
        <p:txBody>
          <a:bodyPr/>
          <a:lstStyle/>
          <a:p>
            <a:endParaRPr lang="en-US" dirty="0" smtClean="0"/>
          </a:p>
          <a:p>
            <a:r>
              <a:rPr lang="en-US" dirty="0" smtClean="0"/>
              <a:t>Loss of satisfaction with current partner</a:t>
            </a:r>
          </a:p>
          <a:p>
            <a:r>
              <a:rPr lang="en-US" dirty="0" smtClean="0"/>
              <a:t>Normalize very deviant acts</a:t>
            </a:r>
          </a:p>
          <a:p>
            <a:r>
              <a:rPr lang="en-US" dirty="0" err="1" smtClean="0"/>
              <a:t>Chatrooms</a:t>
            </a:r>
            <a:r>
              <a:rPr lang="en-US" dirty="0" smtClean="0"/>
              <a:t> normalizing Pedophilia</a:t>
            </a:r>
          </a:p>
          <a:p>
            <a:r>
              <a:rPr lang="en-US" dirty="0" smtClean="0"/>
              <a:t>File sharing</a:t>
            </a:r>
          </a:p>
          <a:p>
            <a:r>
              <a:rPr lang="en-US" dirty="0" smtClean="0"/>
              <a:t>Accidently downloading is rare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CHILD PORNOGRAPHY</a:t>
            </a:r>
            <a:endParaRPr lang="en-US" b="1" dirty="0"/>
          </a:p>
        </p:txBody>
      </p:sp>
      <p:sp>
        <p:nvSpPr>
          <p:cNvPr id="3" name="Content Placeholder 2"/>
          <p:cNvSpPr>
            <a:spLocks noGrp="1"/>
          </p:cNvSpPr>
          <p:nvPr>
            <p:ph idx="1"/>
          </p:nvPr>
        </p:nvSpPr>
        <p:spPr/>
        <p:txBody>
          <a:bodyPr/>
          <a:lstStyle/>
          <a:p>
            <a:r>
              <a:rPr lang="en-US" dirty="0" smtClean="0"/>
              <a:t>If the interest in child pornography meets the DSM-IV TR criteria for the diagnosis of </a:t>
            </a:r>
            <a:r>
              <a:rPr lang="en-US" dirty="0" err="1" smtClean="0"/>
              <a:t>Pedo-philia</a:t>
            </a:r>
            <a:r>
              <a:rPr lang="en-US" dirty="0" smtClean="0"/>
              <a:t>, it is appropriate to give this diagnosis.</a:t>
            </a:r>
          </a:p>
          <a:p>
            <a:pPr algn="r">
              <a:buNone/>
            </a:pPr>
            <a:r>
              <a:rPr lang="en-US" dirty="0" smtClean="0"/>
              <a:t>(</a:t>
            </a:r>
            <a:r>
              <a:rPr lang="en-US" dirty="0" err="1" smtClean="0"/>
              <a:t>Seto</a:t>
            </a:r>
            <a:r>
              <a:rPr lang="en-US" dirty="0" smtClean="0"/>
              <a:t>, et. al., 2010) </a:t>
            </a:r>
          </a:p>
          <a:p>
            <a:endParaRPr lang="en-US" dirty="0" smtClean="0"/>
          </a:p>
          <a:p>
            <a:r>
              <a:rPr lang="en-US" dirty="0" smtClean="0"/>
              <a:t>59% + who are Pedophiles based on child pornography have had a contact offense.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COMPLEX ALGEBRA</a:t>
            </a:r>
            <a:endParaRPr lang="en-US" b="1" dirty="0"/>
          </a:p>
        </p:txBody>
      </p:sp>
      <p:sp>
        <p:nvSpPr>
          <p:cNvPr id="3" name="Content Placeholder 2"/>
          <p:cNvSpPr>
            <a:spLocks noGrp="1"/>
          </p:cNvSpPr>
          <p:nvPr>
            <p:ph idx="1"/>
          </p:nvPr>
        </p:nvSpPr>
        <p:spPr/>
        <p:txBody>
          <a:bodyPr/>
          <a:lstStyle/>
          <a:p>
            <a:endParaRPr lang="en-US" dirty="0" smtClean="0"/>
          </a:p>
          <a:p>
            <a:r>
              <a:rPr lang="en-US" dirty="0" smtClean="0"/>
              <a:t>Sexual and nonsexual violent </a:t>
            </a:r>
            <a:r>
              <a:rPr lang="en-US" smtClean="0"/>
              <a:t>behavior involve </a:t>
            </a:r>
            <a:r>
              <a:rPr lang="en-US" dirty="0" smtClean="0"/>
              <a:t>the complex, cumulative interaction of bio-chemical, genetic, structural brain, psychological, and environmental factors across the lifespan.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frustrated judge asked …</a:t>
            </a:r>
            <a:endParaRPr lang="en-US" b="1" dirty="0"/>
          </a:p>
        </p:txBody>
      </p:sp>
      <p:sp>
        <p:nvSpPr>
          <p:cNvPr id="3" name="Content Placeholder 2"/>
          <p:cNvSpPr>
            <a:spLocks noGrp="1"/>
          </p:cNvSpPr>
          <p:nvPr>
            <p:ph idx="1"/>
          </p:nvPr>
        </p:nvSpPr>
        <p:spPr/>
        <p:txBody>
          <a:bodyPr/>
          <a:lstStyle/>
          <a:p>
            <a:r>
              <a:rPr lang="en-US" dirty="0" smtClean="0"/>
              <a:t>“How can two competent and respected PhD psychologists review the same data and reach two diametrically opposed opinions?”</a:t>
            </a:r>
          </a:p>
          <a:p>
            <a:endParaRPr lang="en-US" dirty="0" smtClean="0"/>
          </a:p>
          <a:p>
            <a:r>
              <a:rPr lang="en-US" dirty="0" smtClean="0"/>
              <a:t>“For every PhD there is an equal and opposite PhD”</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ANTISOCIAL DECISION-MAKING</a:t>
            </a:r>
            <a:endParaRPr lang="en-US" b="1" dirty="0"/>
          </a:p>
        </p:txBody>
      </p:sp>
      <p:sp>
        <p:nvSpPr>
          <p:cNvPr id="3" name="Content Placeholder 2"/>
          <p:cNvSpPr>
            <a:spLocks noGrp="1"/>
          </p:cNvSpPr>
          <p:nvPr>
            <p:ph idx="1"/>
          </p:nvPr>
        </p:nvSpPr>
        <p:spPr/>
        <p:txBody>
          <a:bodyPr/>
          <a:lstStyle/>
          <a:p>
            <a:endParaRPr lang="en-US" dirty="0" smtClean="0"/>
          </a:p>
          <a:p>
            <a:r>
              <a:rPr lang="en-US" dirty="0" smtClean="0"/>
              <a:t>Rarely a random act – one decides to engage in antisocial behavior.</a:t>
            </a:r>
          </a:p>
          <a:p>
            <a:r>
              <a:rPr lang="en-US" dirty="0" smtClean="0"/>
              <a:t>Considers the potential for success.</a:t>
            </a:r>
          </a:p>
          <a:p>
            <a:r>
              <a:rPr lang="en-US" dirty="0" smtClean="0"/>
              <a:t>Considers potential to overcome internal inhibitions.</a:t>
            </a:r>
          </a:p>
          <a:p>
            <a:r>
              <a:rPr lang="en-US" dirty="0" smtClean="0"/>
              <a:t>Considers potential to overcome  external obstacles.</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DECISION-MAKING EVOLVES</a:t>
            </a:r>
            <a:endParaRPr lang="en-US" b="1" dirty="0"/>
          </a:p>
        </p:txBody>
      </p:sp>
      <p:sp>
        <p:nvSpPr>
          <p:cNvPr id="3" name="Content Placeholder 2"/>
          <p:cNvSpPr>
            <a:spLocks noGrp="1"/>
          </p:cNvSpPr>
          <p:nvPr>
            <p:ph idx="1"/>
          </p:nvPr>
        </p:nvSpPr>
        <p:spPr/>
        <p:txBody>
          <a:bodyPr/>
          <a:lstStyle/>
          <a:p>
            <a:endParaRPr lang="en-US" dirty="0" smtClean="0"/>
          </a:p>
          <a:p>
            <a:r>
              <a:rPr lang="en-US" dirty="0" smtClean="0"/>
              <a:t>Our own experiences and those of others.</a:t>
            </a:r>
          </a:p>
          <a:p>
            <a:endParaRPr lang="en-US" dirty="0" smtClean="0"/>
          </a:p>
          <a:p>
            <a:r>
              <a:rPr lang="en-US" dirty="0" smtClean="0"/>
              <a:t>Decision-making  process reflects adaptations to changing circumstances as different behavioral options are considered.</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THREE COMPONENTS</a:t>
            </a:r>
            <a:endParaRPr lang="en-US" b="1" dirty="0"/>
          </a:p>
        </p:txBody>
      </p:sp>
      <p:sp>
        <p:nvSpPr>
          <p:cNvPr id="3" name="Content Placeholder 2"/>
          <p:cNvSpPr>
            <a:spLocks noGrp="1"/>
          </p:cNvSpPr>
          <p:nvPr>
            <p:ph idx="1"/>
          </p:nvPr>
        </p:nvSpPr>
        <p:spPr/>
        <p:txBody>
          <a:bodyPr/>
          <a:lstStyle/>
          <a:p>
            <a:pPr marL="514350" indent="-514350">
              <a:buAutoNum type="arabicPeriod"/>
            </a:pPr>
            <a:endParaRPr lang="en-US" dirty="0" smtClean="0"/>
          </a:p>
          <a:p>
            <a:pPr marL="514350" indent="-514350">
              <a:buAutoNum type="arabicPeriod"/>
            </a:pPr>
            <a:r>
              <a:rPr lang="en-US" dirty="0" smtClean="0"/>
              <a:t>To formulate and use equations.</a:t>
            </a:r>
          </a:p>
          <a:p>
            <a:pPr marL="514350" indent="-514350">
              <a:buAutoNum type="arabicPeriod"/>
            </a:pPr>
            <a:endParaRPr lang="en-US" dirty="0" smtClean="0"/>
          </a:p>
          <a:p>
            <a:pPr marL="514350" indent="-514350">
              <a:buAutoNum type="arabicPeriod"/>
            </a:pPr>
            <a:r>
              <a:rPr lang="en-US" dirty="0" smtClean="0"/>
              <a:t>The ability to learn from experience.</a:t>
            </a:r>
          </a:p>
          <a:p>
            <a:pPr marL="514350" indent="-514350">
              <a:buAutoNum type="arabicPeriod"/>
            </a:pPr>
            <a:endParaRPr lang="en-US" dirty="0" smtClean="0"/>
          </a:p>
          <a:p>
            <a:pPr marL="514350" indent="-514350">
              <a:buAutoNum type="arabicPeriod"/>
            </a:pPr>
            <a:r>
              <a:rPr lang="en-US" dirty="0" smtClean="0"/>
              <a:t>The ability to see different options.</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DECISION-MAKING PATTERNS</a:t>
            </a:r>
            <a:endParaRPr lang="en-US" b="1" dirty="0"/>
          </a:p>
        </p:txBody>
      </p:sp>
      <p:sp>
        <p:nvSpPr>
          <p:cNvPr id="3" name="Content Placeholder 2"/>
          <p:cNvSpPr>
            <a:spLocks noGrp="1"/>
          </p:cNvSpPr>
          <p:nvPr>
            <p:ph idx="1"/>
          </p:nvPr>
        </p:nvSpPr>
        <p:spPr/>
        <p:txBody>
          <a:bodyPr/>
          <a:lstStyle/>
          <a:p>
            <a:endParaRPr lang="en-US" dirty="0" smtClean="0"/>
          </a:p>
          <a:p>
            <a:r>
              <a:rPr lang="en-US" dirty="0" smtClean="0"/>
              <a:t>Normal</a:t>
            </a:r>
          </a:p>
          <a:p>
            <a:r>
              <a:rPr lang="en-US" dirty="0" smtClean="0"/>
              <a:t>Avoider</a:t>
            </a:r>
          </a:p>
          <a:p>
            <a:r>
              <a:rPr lang="en-US" dirty="0" smtClean="0"/>
              <a:t>Limit Testers</a:t>
            </a:r>
          </a:p>
          <a:p>
            <a:r>
              <a:rPr lang="en-US" dirty="0" smtClean="0"/>
              <a:t>Opportunist</a:t>
            </a:r>
          </a:p>
          <a:p>
            <a:r>
              <a:rPr lang="en-US" dirty="0" smtClean="0"/>
              <a:t>Antisocial Generalist</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RISK FACTORS</a:t>
            </a:r>
            <a:endParaRPr lang="en-US" b="1" dirty="0"/>
          </a:p>
        </p:txBody>
      </p:sp>
      <p:sp>
        <p:nvSpPr>
          <p:cNvPr id="3" name="Content Placeholder 2"/>
          <p:cNvSpPr>
            <a:spLocks noGrp="1"/>
          </p:cNvSpPr>
          <p:nvPr>
            <p:ph idx="1"/>
          </p:nvPr>
        </p:nvSpPr>
        <p:spPr/>
        <p:txBody>
          <a:bodyPr/>
          <a:lstStyle/>
          <a:p>
            <a:endParaRPr lang="en-US" dirty="0" smtClean="0"/>
          </a:p>
          <a:p>
            <a:r>
              <a:rPr lang="en-US" dirty="0" smtClean="0"/>
              <a:t>Static – historical factors (don’t change)</a:t>
            </a:r>
          </a:p>
          <a:p>
            <a:r>
              <a:rPr lang="en-US" dirty="0" smtClean="0"/>
              <a:t>Dynamic – can be modified but are stable for weeks, months, years (e.g., association with violent individuals).</a:t>
            </a:r>
          </a:p>
          <a:p>
            <a:r>
              <a:rPr lang="en-US" dirty="0" smtClean="0"/>
              <a:t>Acute – immediate situations (e.g., associates) or immediate emotional state such as anger, resentment, revenge.</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CENTRAL EIGHT RISK-NEED FACTORS</a:t>
            </a:r>
            <a:endParaRPr lang="en-US" b="1" dirty="0"/>
          </a:p>
        </p:txBody>
      </p:sp>
      <p:sp>
        <p:nvSpPr>
          <p:cNvPr id="3" name="Content Placeholder 2"/>
          <p:cNvSpPr>
            <a:spLocks noGrp="1"/>
          </p:cNvSpPr>
          <p:nvPr>
            <p:ph idx="1"/>
          </p:nvPr>
        </p:nvSpPr>
        <p:spPr/>
        <p:txBody>
          <a:bodyPr>
            <a:normAutofit lnSpcReduction="10000"/>
          </a:bodyPr>
          <a:lstStyle/>
          <a:p>
            <a:r>
              <a:rPr lang="en-US" b="1" dirty="0" smtClean="0"/>
              <a:t>Chronic history of antisocial behavior </a:t>
            </a:r>
          </a:p>
          <a:p>
            <a:endParaRPr lang="en-US" b="1" dirty="0" smtClean="0"/>
          </a:p>
          <a:p>
            <a:r>
              <a:rPr lang="en-US" b="1" dirty="0" smtClean="0"/>
              <a:t>Conduct Disorder / Antisocial Personality Pattern</a:t>
            </a:r>
          </a:p>
          <a:p>
            <a:endParaRPr lang="en-US" b="1" dirty="0" smtClean="0"/>
          </a:p>
          <a:p>
            <a:r>
              <a:rPr lang="en-US" b="1" dirty="0" smtClean="0"/>
              <a:t>Antisocial Cognitions (attitudes, justification)</a:t>
            </a:r>
          </a:p>
          <a:p>
            <a:endParaRPr lang="en-US" b="1" dirty="0" smtClean="0"/>
          </a:p>
          <a:p>
            <a:r>
              <a:rPr lang="en-US" b="1" dirty="0" smtClean="0"/>
              <a:t>Antisocial  Associates</a:t>
            </a:r>
            <a:endParaRPr lang="en-US"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Central Eight</a:t>
            </a:r>
            <a:endParaRPr lang="en-US" b="1" dirty="0"/>
          </a:p>
        </p:txBody>
      </p:sp>
      <p:sp>
        <p:nvSpPr>
          <p:cNvPr id="3" name="Content Placeholder 2"/>
          <p:cNvSpPr>
            <a:spLocks noGrp="1"/>
          </p:cNvSpPr>
          <p:nvPr>
            <p:ph idx="1"/>
          </p:nvPr>
        </p:nvSpPr>
        <p:spPr/>
        <p:txBody>
          <a:bodyPr/>
          <a:lstStyle/>
          <a:p>
            <a:r>
              <a:rPr lang="en-US" dirty="0" smtClean="0"/>
              <a:t>Family / Marital Relationship quality</a:t>
            </a:r>
          </a:p>
          <a:p>
            <a:r>
              <a:rPr lang="en-US" dirty="0" smtClean="0"/>
              <a:t>School / Work: quality of relationships and performance</a:t>
            </a:r>
          </a:p>
          <a:p>
            <a:r>
              <a:rPr lang="en-US" dirty="0" smtClean="0"/>
              <a:t>Leisure / Recreation: level of involvement and satisfaction in </a:t>
            </a:r>
            <a:r>
              <a:rPr lang="en-US" dirty="0" err="1" smtClean="0"/>
              <a:t>prosocial</a:t>
            </a:r>
            <a:r>
              <a:rPr lang="en-US" dirty="0" smtClean="0"/>
              <a:t> activities</a:t>
            </a:r>
          </a:p>
          <a:p>
            <a:r>
              <a:rPr lang="en-US" dirty="0" smtClean="0"/>
              <a:t>Substance Abuse (especially environmental factors such as associates)</a:t>
            </a:r>
          </a:p>
          <a:p>
            <a:pPr algn="r">
              <a:buNone/>
            </a:pPr>
            <a:r>
              <a:rPr lang="en-US" dirty="0" smtClean="0"/>
              <a:t>(Andrews and </a:t>
            </a:r>
            <a:r>
              <a:rPr lang="en-US" dirty="0" err="1" smtClean="0"/>
              <a:t>Bonta</a:t>
            </a:r>
            <a:r>
              <a:rPr lang="en-US" dirty="0" smtClean="0"/>
              <a:t>, 2010)</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ASSESSING RISK</a:t>
            </a:r>
            <a:endParaRPr lang="en-US" b="1" dirty="0"/>
          </a:p>
        </p:txBody>
      </p:sp>
      <p:sp>
        <p:nvSpPr>
          <p:cNvPr id="3" name="Content Placeholder 2"/>
          <p:cNvSpPr>
            <a:spLocks noGrp="1"/>
          </p:cNvSpPr>
          <p:nvPr>
            <p:ph idx="1"/>
          </p:nvPr>
        </p:nvSpPr>
        <p:spPr/>
        <p:txBody>
          <a:bodyPr/>
          <a:lstStyle/>
          <a:p>
            <a:endParaRPr lang="en-US" dirty="0" smtClean="0"/>
          </a:p>
          <a:p>
            <a:r>
              <a:rPr lang="en-US" dirty="0" smtClean="0"/>
              <a:t>What precipitated referral?</a:t>
            </a:r>
          </a:p>
          <a:p>
            <a:r>
              <a:rPr lang="en-US" dirty="0" smtClean="0"/>
              <a:t>What is the intent or goal?</a:t>
            </a:r>
          </a:p>
          <a:p>
            <a:r>
              <a:rPr lang="en-US" dirty="0" smtClean="0"/>
              <a:t>Does the person have a plan?</a:t>
            </a:r>
          </a:p>
          <a:p>
            <a:r>
              <a:rPr lang="en-US" dirty="0" smtClean="0"/>
              <a:t>Does the person have the means?</a:t>
            </a:r>
          </a:p>
          <a:p>
            <a:r>
              <a:rPr lang="en-US" dirty="0" smtClean="0"/>
              <a:t>Does the person have the opportunity?</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DESIRED INFORMATION BASE</a:t>
            </a:r>
            <a:endParaRPr lang="en-US" b="1" dirty="0"/>
          </a:p>
        </p:txBody>
      </p:sp>
      <p:sp>
        <p:nvSpPr>
          <p:cNvPr id="3" name="Content Placeholder 2"/>
          <p:cNvSpPr>
            <a:spLocks noGrp="1"/>
          </p:cNvSpPr>
          <p:nvPr>
            <p:ph idx="1"/>
          </p:nvPr>
        </p:nvSpPr>
        <p:spPr/>
        <p:txBody>
          <a:bodyPr/>
          <a:lstStyle/>
          <a:p>
            <a:endParaRPr lang="en-US" dirty="0" smtClean="0"/>
          </a:p>
          <a:p>
            <a:r>
              <a:rPr lang="en-US" dirty="0" smtClean="0"/>
              <a:t>History of violent and nonviolent antisocial behavior</a:t>
            </a:r>
          </a:p>
          <a:p>
            <a:endParaRPr lang="en-US" dirty="0" smtClean="0"/>
          </a:p>
          <a:p>
            <a:r>
              <a:rPr lang="en-US" dirty="0" smtClean="0"/>
              <a:t>Internal factors</a:t>
            </a:r>
          </a:p>
          <a:p>
            <a:endParaRPr lang="en-US" dirty="0" smtClean="0"/>
          </a:p>
          <a:p>
            <a:r>
              <a:rPr lang="en-US" dirty="0" smtClean="0"/>
              <a:t>External Factors</a:t>
            </a:r>
          </a:p>
          <a:p>
            <a:endParaRPr lang="en-US" dirty="0" smtClean="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PRECIPITATED REFRRAL?</a:t>
            </a:r>
            <a:endParaRPr lang="en-US" b="1" dirty="0"/>
          </a:p>
        </p:txBody>
      </p:sp>
      <p:sp>
        <p:nvSpPr>
          <p:cNvPr id="3" name="Content Placeholder 2"/>
          <p:cNvSpPr>
            <a:spLocks noGrp="1"/>
          </p:cNvSpPr>
          <p:nvPr>
            <p:ph idx="1"/>
          </p:nvPr>
        </p:nvSpPr>
        <p:spPr/>
        <p:txBody>
          <a:bodyPr/>
          <a:lstStyle/>
          <a:p>
            <a:pPr>
              <a:buNone/>
            </a:pPr>
            <a:endParaRPr lang="en-US" dirty="0" smtClean="0"/>
          </a:p>
          <a:p>
            <a:r>
              <a:rPr lang="en-US" dirty="0" smtClean="0"/>
              <a:t>Verbal or written comment?</a:t>
            </a:r>
          </a:p>
          <a:p>
            <a:endParaRPr lang="en-US" dirty="0" smtClean="0"/>
          </a:p>
          <a:p>
            <a:r>
              <a:rPr lang="en-US" dirty="0" smtClean="0"/>
              <a:t>Some type of action by the subject?</a:t>
            </a:r>
          </a:p>
          <a:p>
            <a:endParaRPr lang="en-US" dirty="0" smtClean="0"/>
          </a:p>
          <a:p>
            <a:r>
              <a:rPr lang="en-US" dirty="0" smtClean="0"/>
              <a:t>What was the situation?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PREDICTION V. ASSESSMENT</a:t>
            </a:r>
            <a:endParaRPr lang="en-US" b="1" dirty="0"/>
          </a:p>
        </p:txBody>
      </p:sp>
      <p:sp>
        <p:nvSpPr>
          <p:cNvPr id="3" name="Content Placeholder 2"/>
          <p:cNvSpPr>
            <a:spLocks noGrp="1"/>
          </p:cNvSpPr>
          <p:nvPr>
            <p:ph idx="1"/>
          </p:nvPr>
        </p:nvSpPr>
        <p:spPr/>
        <p:txBody>
          <a:bodyPr/>
          <a:lstStyle/>
          <a:p>
            <a:r>
              <a:rPr lang="en-US" dirty="0" smtClean="0"/>
              <a:t>Person will or will not do something</a:t>
            </a:r>
          </a:p>
          <a:p>
            <a:endParaRPr lang="en-US" dirty="0"/>
          </a:p>
          <a:p>
            <a:r>
              <a:rPr lang="en-US" dirty="0" smtClean="0"/>
              <a:t>Probability statements</a:t>
            </a:r>
          </a:p>
          <a:p>
            <a:endParaRPr lang="en-US" dirty="0"/>
          </a:p>
          <a:p>
            <a:r>
              <a:rPr lang="en-US" dirty="0" err="1" smtClean="0"/>
              <a:t>Nomethetic</a:t>
            </a:r>
            <a:r>
              <a:rPr lang="en-US" dirty="0" smtClean="0"/>
              <a:t> data</a:t>
            </a:r>
          </a:p>
          <a:p>
            <a:endParaRPr lang="en-US" dirty="0"/>
          </a:p>
          <a:p>
            <a:r>
              <a:rPr lang="en-US" dirty="0" smtClean="0"/>
              <a:t>Individually based</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INTENT?</a:t>
            </a:r>
            <a:endParaRPr lang="en-US" b="1" dirty="0"/>
          </a:p>
        </p:txBody>
      </p:sp>
      <p:sp>
        <p:nvSpPr>
          <p:cNvPr id="3" name="Content Placeholder 2"/>
          <p:cNvSpPr>
            <a:spLocks noGrp="1"/>
          </p:cNvSpPr>
          <p:nvPr>
            <p:ph idx="1"/>
          </p:nvPr>
        </p:nvSpPr>
        <p:spPr/>
        <p:txBody>
          <a:bodyPr/>
          <a:lstStyle/>
          <a:p>
            <a:r>
              <a:rPr lang="en-US" dirty="0" smtClean="0"/>
              <a:t>What does person gain?</a:t>
            </a:r>
          </a:p>
          <a:p>
            <a:r>
              <a:rPr lang="en-US" dirty="0" smtClean="0"/>
              <a:t>Let off steam?</a:t>
            </a:r>
          </a:p>
          <a:p>
            <a:r>
              <a:rPr lang="en-US" dirty="0" smtClean="0"/>
              <a:t>Attention?</a:t>
            </a:r>
          </a:p>
          <a:p>
            <a:r>
              <a:rPr lang="en-US" dirty="0" smtClean="0"/>
              <a:t>Harass?</a:t>
            </a:r>
          </a:p>
          <a:p>
            <a:r>
              <a:rPr lang="en-US" dirty="0" smtClean="0"/>
              <a:t>Expression of anger?</a:t>
            </a:r>
          </a:p>
          <a:p>
            <a:r>
              <a:rPr lang="en-US" dirty="0" smtClean="0"/>
              <a:t>Hostility or Instrumental Aggression?</a:t>
            </a:r>
          </a:p>
          <a:p>
            <a:r>
              <a:rPr lang="en-US" dirty="0" smtClean="0"/>
              <a:t>Revenge?</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PLAN?</a:t>
            </a:r>
            <a:endParaRPr lang="en-US" b="1" dirty="0"/>
          </a:p>
        </p:txBody>
      </p:sp>
      <p:sp>
        <p:nvSpPr>
          <p:cNvPr id="3" name="Content Placeholder 2"/>
          <p:cNvSpPr>
            <a:spLocks noGrp="1"/>
          </p:cNvSpPr>
          <p:nvPr>
            <p:ph idx="1"/>
          </p:nvPr>
        </p:nvSpPr>
        <p:spPr/>
        <p:txBody>
          <a:bodyPr/>
          <a:lstStyle/>
          <a:p>
            <a:endParaRPr lang="en-US" dirty="0" smtClean="0"/>
          </a:p>
          <a:p>
            <a:r>
              <a:rPr lang="en-US" dirty="0" smtClean="0"/>
              <a:t>Does the person have a plan?</a:t>
            </a:r>
          </a:p>
          <a:p>
            <a:r>
              <a:rPr lang="en-US" dirty="0" smtClean="0"/>
              <a:t>How detailed is the plan?</a:t>
            </a:r>
          </a:p>
          <a:p>
            <a:r>
              <a:rPr lang="en-US" dirty="0" smtClean="0"/>
              <a:t>How long has it been developing?</a:t>
            </a:r>
          </a:p>
          <a:p>
            <a:r>
              <a:rPr lang="en-US" dirty="0" smtClean="0"/>
              <a:t>What resources have aided the development?</a:t>
            </a:r>
          </a:p>
          <a:p>
            <a:r>
              <a:rPr lang="en-US" dirty="0" smtClean="0"/>
              <a:t>How realistic is the plan?</a:t>
            </a:r>
          </a:p>
          <a:p>
            <a:r>
              <a:rPr lang="en-US" dirty="0" smtClean="0"/>
              <a:t>What is the pool of potential victims?</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MEANS</a:t>
            </a:r>
            <a:endParaRPr lang="en-US" b="1" dirty="0"/>
          </a:p>
        </p:txBody>
      </p:sp>
      <p:sp>
        <p:nvSpPr>
          <p:cNvPr id="3" name="Content Placeholder 2"/>
          <p:cNvSpPr>
            <a:spLocks noGrp="1"/>
          </p:cNvSpPr>
          <p:nvPr>
            <p:ph idx="1"/>
          </p:nvPr>
        </p:nvSpPr>
        <p:spPr/>
        <p:txBody>
          <a:bodyPr/>
          <a:lstStyle/>
          <a:p>
            <a:r>
              <a:rPr lang="en-US" dirty="0" smtClean="0"/>
              <a:t>Does the person have the means to carry out the plan?</a:t>
            </a:r>
          </a:p>
          <a:p>
            <a:r>
              <a:rPr lang="en-US" dirty="0" smtClean="0"/>
              <a:t>How quickly can the person access the means?</a:t>
            </a:r>
          </a:p>
          <a:p>
            <a:r>
              <a:rPr lang="en-US" dirty="0" smtClean="0"/>
              <a:t>How serious might the violence be (level of lethality?)</a:t>
            </a:r>
          </a:p>
          <a:p>
            <a:r>
              <a:rPr lang="en-US" dirty="0" smtClean="0"/>
              <a:t>Has the person practiced?</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OPPORTUNITY?</a:t>
            </a:r>
            <a:endParaRPr lang="en-US" b="1" dirty="0"/>
          </a:p>
        </p:txBody>
      </p:sp>
      <p:sp>
        <p:nvSpPr>
          <p:cNvPr id="3" name="Content Placeholder 2"/>
          <p:cNvSpPr>
            <a:spLocks noGrp="1"/>
          </p:cNvSpPr>
          <p:nvPr>
            <p:ph idx="1"/>
          </p:nvPr>
        </p:nvSpPr>
        <p:spPr/>
        <p:txBody>
          <a:bodyPr/>
          <a:lstStyle/>
          <a:p>
            <a:pPr>
              <a:buNone/>
            </a:pPr>
            <a:endParaRPr lang="en-US" dirty="0" smtClean="0"/>
          </a:p>
          <a:p>
            <a:r>
              <a:rPr lang="en-US" dirty="0" smtClean="0"/>
              <a:t>Availability of victim(s)?</a:t>
            </a:r>
          </a:p>
          <a:p>
            <a:r>
              <a:rPr lang="en-US" dirty="0" smtClean="0"/>
              <a:t>Likelihood of situation presenting itself?</a:t>
            </a:r>
          </a:p>
          <a:p>
            <a:r>
              <a:rPr lang="en-US" dirty="0" smtClean="0"/>
              <a:t>Ability to make situation occur?</a:t>
            </a:r>
          </a:p>
          <a:p>
            <a:r>
              <a:rPr lang="en-US" dirty="0" smtClean="0"/>
              <a:t>Likelihood of detection?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RISK?</a:t>
            </a:r>
            <a:endParaRPr lang="en-US" b="1" dirty="0"/>
          </a:p>
        </p:txBody>
      </p:sp>
      <p:sp>
        <p:nvSpPr>
          <p:cNvPr id="3" name="Content Placeholder 2"/>
          <p:cNvSpPr>
            <a:spLocks noGrp="1"/>
          </p:cNvSpPr>
          <p:nvPr>
            <p:ph idx="1"/>
          </p:nvPr>
        </p:nvSpPr>
        <p:spPr/>
        <p:txBody>
          <a:bodyPr>
            <a:normAutofit lnSpcReduction="10000"/>
          </a:bodyPr>
          <a:lstStyle/>
          <a:p>
            <a:r>
              <a:rPr lang="en-US" dirty="0" smtClean="0"/>
              <a:t>Hazard forecasted with uncertainty.</a:t>
            </a:r>
          </a:p>
          <a:p>
            <a:endParaRPr lang="en-US" dirty="0" smtClean="0"/>
          </a:p>
          <a:p>
            <a:r>
              <a:rPr lang="en-US" dirty="0" smtClean="0"/>
              <a:t>Ideas of nature, severity, frequency, imminence, and likelihood</a:t>
            </a:r>
          </a:p>
          <a:p>
            <a:endParaRPr lang="en-US" dirty="0" smtClean="0"/>
          </a:p>
          <a:p>
            <a:r>
              <a:rPr lang="en-US" dirty="0" smtClean="0"/>
              <a:t>Context specific</a:t>
            </a:r>
          </a:p>
          <a:p>
            <a:endParaRPr lang="en-US" dirty="0" smtClean="0"/>
          </a:p>
          <a:p>
            <a:r>
              <a:rPr lang="en-US" dirty="0" smtClean="0"/>
              <a:t>Only estimated</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RISK ASSESSMENT?</a:t>
            </a:r>
            <a:r>
              <a:rPr lang="en-US" dirty="0" smtClean="0"/>
              <a:t> </a:t>
            </a:r>
            <a:endParaRPr lang="en-US" dirty="0"/>
          </a:p>
        </p:txBody>
      </p:sp>
      <p:sp>
        <p:nvSpPr>
          <p:cNvPr id="3" name="Content Placeholder 2"/>
          <p:cNvSpPr>
            <a:spLocks noGrp="1"/>
          </p:cNvSpPr>
          <p:nvPr>
            <p:ph idx="1"/>
          </p:nvPr>
        </p:nvSpPr>
        <p:spPr/>
        <p:txBody>
          <a:bodyPr/>
          <a:lstStyle/>
          <a:p>
            <a:r>
              <a:rPr lang="en-US" dirty="0" smtClean="0"/>
              <a:t>Process of gathering information to assist decision-making.</a:t>
            </a:r>
          </a:p>
          <a:p>
            <a:r>
              <a:rPr lang="en-US" dirty="0" smtClean="0"/>
              <a:t>It is not simply a diagnosis or prognosis.</a:t>
            </a:r>
          </a:p>
          <a:p>
            <a:r>
              <a:rPr lang="en-US" dirty="0" smtClean="0"/>
              <a:t>It is not predetermined test items or risk factors.</a:t>
            </a:r>
          </a:p>
          <a:p>
            <a:r>
              <a:rPr lang="en-US" dirty="0" smtClean="0"/>
              <a:t>It is an individualized process to assist in decision-making.</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GOALS?</a:t>
            </a:r>
            <a:endParaRPr lang="en-US" b="1" dirty="0"/>
          </a:p>
        </p:txBody>
      </p:sp>
      <p:sp>
        <p:nvSpPr>
          <p:cNvPr id="3" name="Content Placeholder 2"/>
          <p:cNvSpPr>
            <a:spLocks noGrp="1"/>
          </p:cNvSpPr>
          <p:nvPr>
            <p:ph idx="1"/>
          </p:nvPr>
        </p:nvSpPr>
        <p:spPr/>
        <p:txBody>
          <a:bodyPr/>
          <a:lstStyle/>
          <a:p>
            <a:endParaRPr lang="en-US" dirty="0" smtClean="0"/>
          </a:p>
          <a:p>
            <a:r>
              <a:rPr lang="en-US" dirty="0" smtClean="0"/>
              <a:t>To contain and reduce risk.</a:t>
            </a:r>
          </a:p>
          <a:p>
            <a:r>
              <a:rPr lang="en-US" dirty="0" smtClean="0"/>
              <a:t>To guide interventions.</a:t>
            </a:r>
          </a:p>
          <a:p>
            <a:r>
              <a:rPr lang="en-US" dirty="0" smtClean="0"/>
              <a:t>To improve consistency of decisions.</a:t>
            </a:r>
          </a:p>
          <a:p>
            <a:r>
              <a:rPr lang="en-US" dirty="0" smtClean="0"/>
              <a:t>To improve the transparency of decisions.</a:t>
            </a:r>
          </a:p>
          <a:p>
            <a:r>
              <a:rPr lang="en-US" dirty="0" smtClean="0"/>
              <a:t>To protect the rights of the individual, the community, and potential victims.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POPULATIONS STUDIED</a:t>
            </a:r>
            <a:endParaRPr lang="en-US" b="1" dirty="0"/>
          </a:p>
        </p:txBody>
      </p:sp>
      <p:sp>
        <p:nvSpPr>
          <p:cNvPr id="3" name="Content Placeholder 2"/>
          <p:cNvSpPr>
            <a:spLocks noGrp="1"/>
          </p:cNvSpPr>
          <p:nvPr>
            <p:ph idx="1"/>
          </p:nvPr>
        </p:nvSpPr>
        <p:spPr/>
        <p:txBody>
          <a:bodyPr/>
          <a:lstStyle/>
          <a:p>
            <a:r>
              <a:rPr lang="en-US" dirty="0" smtClean="0"/>
              <a:t>Outpatient settings</a:t>
            </a:r>
          </a:p>
          <a:p>
            <a:r>
              <a:rPr lang="en-US" dirty="0" smtClean="0"/>
              <a:t>Inpatient settings</a:t>
            </a:r>
          </a:p>
          <a:p>
            <a:r>
              <a:rPr lang="en-US" dirty="0" smtClean="0"/>
              <a:t>Minimum security prisons</a:t>
            </a:r>
          </a:p>
          <a:p>
            <a:r>
              <a:rPr lang="en-US" dirty="0" smtClean="0"/>
              <a:t>Moderate security settings</a:t>
            </a:r>
          </a:p>
          <a:p>
            <a:r>
              <a:rPr lang="en-US" dirty="0" smtClean="0"/>
              <a:t>Maximum security settings</a:t>
            </a:r>
          </a:p>
          <a:p>
            <a:r>
              <a:rPr lang="en-US" dirty="0" err="1" smtClean="0"/>
              <a:t>Supermax</a:t>
            </a:r>
            <a:r>
              <a:rPr lang="en-US" dirty="0" smtClean="0"/>
              <a:t> Settings</a:t>
            </a:r>
          </a:p>
          <a:p>
            <a:r>
              <a:rPr lang="en-US" dirty="0" smtClean="0"/>
              <a:t>Forensic</a:t>
            </a:r>
            <a:r>
              <a:rPr lang="en-US" dirty="0" smtClean="0">
                <a:solidFill>
                  <a:srgbClr val="FF0000"/>
                </a:solidFill>
              </a:rPr>
              <a:t> </a:t>
            </a:r>
            <a:r>
              <a:rPr lang="en-US" dirty="0" smtClean="0"/>
              <a:t>settings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CRITERION VARIABLE</a:t>
            </a:r>
            <a:endParaRPr lang="en-US" b="1" dirty="0"/>
          </a:p>
        </p:txBody>
      </p:sp>
      <p:sp>
        <p:nvSpPr>
          <p:cNvPr id="3" name="Content Placeholder 2"/>
          <p:cNvSpPr>
            <a:spLocks noGrp="1"/>
          </p:cNvSpPr>
          <p:nvPr>
            <p:ph idx="1"/>
          </p:nvPr>
        </p:nvSpPr>
        <p:spPr/>
        <p:txBody>
          <a:bodyPr/>
          <a:lstStyle/>
          <a:p>
            <a:endParaRPr lang="en-US" dirty="0" smtClean="0"/>
          </a:p>
          <a:p>
            <a:r>
              <a:rPr lang="en-US" dirty="0" smtClean="0"/>
              <a:t>Re-hospitalization (violence v. nonviolence)</a:t>
            </a:r>
          </a:p>
          <a:p>
            <a:endParaRPr lang="en-US" dirty="0" smtClean="0"/>
          </a:p>
          <a:p>
            <a:r>
              <a:rPr lang="en-US" dirty="0" smtClean="0"/>
              <a:t>Re-arrest (violence v. non-violence)</a:t>
            </a:r>
          </a:p>
          <a:p>
            <a:endParaRPr lang="en-US" dirty="0" smtClean="0"/>
          </a:p>
          <a:p>
            <a:r>
              <a:rPr lang="en-US" dirty="0" smtClean="0"/>
              <a:t>Re-conviction (violence v. nonviolence)</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466</TotalTime>
  <Words>2500</Words>
  <Application>Microsoft Office PowerPoint</Application>
  <PresentationFormat>On-screen Show (4:3)</PresentationFormat>
  <Paragraphs>355</Paragraphs>
  <Slides>43</Slides>
  <Notes>27</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ASSESSING RISK OF HARM: ETHICAL AND PRACTICE ISSUES UPDATE</vt:lpstr>
      <vt:lpstr>Bruce E. Mapes, Ph.D. PO Box 1028 Exton, PA  19341</vt:lpstr>
      <vt:lpstr>The frustrated judge asked …</vt:lpstr>
      <vt:lpstr>PREDICTION V. ASSESSMENT</vt:lpstr>
      <vt:lpstr>WHAT IS RISK?</vt:lpstr>
      <vt:lpstr>RISK ASSESSMENT? </vt:lpstr>
      <vt:lpstr>GOALS?</vt:lpstr>
      <vt:lpstr>POPULATIONS STUDIED</vt:lpstr>
      <vt:lpstr>CRITERION VARIABLE</vt:lpstr>
      <vt:lpstr>RESEARCH ISSUES</vt:lpstr>
      <vt:lpstr>VIOLENCE HETEROGENEITY</vt:lpstr>
      <vt:lpstr>MHP - HISTORY</vt:lpstr>
      <vt:lpstr>MHP – CHILDHOOD ABUSE</vt:lpstr>
      <vt:lpstr>MHP - DIAGNOSIS</vt:lpstr>
      <vt:lpstr>MHP – CHARACTER PATHOLOGY</vt:lpstr>
      <vt:lpstr>HORMONES</vt:lpstr>
      <vt:lpstr>NEUROLOGICAL FACTORS</vt:lpstr>
      <vt:lpstr>NEUROCRIMINOLOGY</vt:lpstr>
      <vt:lpstr>PSYCHOLOGICAL FACTORS - HANSON</vt:lpstr>
      <vt:lpstr>Psych factors - continued</vt:lpstr>
      <vt:lpstr>ATTACHMENT</vt:lpstr>
      <vt:lpstr>D&amp;A – SEX OFFENDERS</vt:lpstr>
      <vt:lpstr>D&amp;A – NONSEXUAL VIOLENCE</vt:lpstr>
      <vt:lpstr>PROFILES?</vt:lpstr>
      <vt:lpstr>Profiles</vt:lpstr>
      <vt:lpstr>COMPUTERS</vt:lpstr>
      <vt:lpstr>INTERNET PORNOGRAPHY</vt:lpstr>
      <vt:lpstr>CHILD PORNOGRAPHY</vt:lpstr>
      <vt:lpstr>A COMPLEX ALGEBRA</vt:lpstr>
      <vt:lpstr>ANTISOCIAL DECISION-MAKING</vt:lpstr>
      <vt:lpstr>DECISION-MAKING EVOLVES</vt:lpstr>
      <vt:lpstr>THREE COMPONENTS</vt:lpstr>
      <vt:lpstr>DECISION-MAKING PATTERNS</vt:lpstr>
      <vt:lpstr>RISK FACTORS</vt:lpstr>
      <vt:lpstr>CENTRAL EIGHT RISK-NEED FACTORS</vt:lpstr>
      <vt:lpstr>Central Eight</vt:lpstr>
      <vt:lpstr>ASSESSING RISK</vt:lpstr>
      <vt:lpstr>DESIRED INFORMATION BASE</vt:lpstr>
      <vt:lpstr>WHAT PRECIPITATED REFRRAL?</vt:lpstr>
      <vt:lpstr>INTENT?</vt:lpstr>
      <vt:lpstr>PLAN?</vt:lpstr>
      <vt:lpstr>MEANS</vt:lpstr>
      <vt:lpstr>OPPORTUNITY?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ASSESSING RISK OF HARM: ETHICAL AND PRACTICAL ISSUES UPDATE</dc:title>
  <dc:creator>Owner</dc:creator>
  <cp:lastModifiedBy>Owner</cp:lastModifiedBy>
  <cp:revision>57</cp:revision>
  <dcterms:created xsi:type="dcterms:W3CDTF">2011-03-02T10:58:21Z</dcterms:created>
  <dcterms:modified xsi:type="dcterms:W3CDTF">2012-07-10T16:55:10Z</dcterms:modified>
</cp:coreProperties>
</file>