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handoutMasterIdLst>
    <p:handoutMasterId r:id="rId31"/>
  </p:handoutMasterIdLst>
  <p:sldIdLst>
    <p:sldId id="256" r:id="rId2"/>
    <p:sldId id="257" r:id="rId3"/>
    <p:sldId id="283"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Lst>
  <p:sldSz cx="9144000" cy="6858000" type="screen4x3"/>
  <p:notesSz cx="7077075" cy="93932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38" autoAdjust="0"/>
  </p:normalViewPr>
  <p:slideViewPr>
    <p:cSldViewPr>
      <p:cViewPr varScale="1">
        <p:scale>
          <a:sx n="86" d="100"/>
          <a:sy n="86" d="100"/>
        </p:scale>
        <p:origin x="-1494" y="-90"/>
      </p:cViewPr>
      <p:guideLst>
        <p:guide orient="horz" pos="2160"/>
        <p:guide pos="2880"/>
      </p:guideLst>
    </p:cSldViewPr>
  </p:slideViewPr>
  <p:notesTextViewPr>
    <p:cViewPr>
      <p:scale>
        <a:sx n="1" d="1"/>
        <a:sy n="1" d="1"/>
      </p:scale>
      <p:origin x="0" y="498"/>
    </p:cViewPr>
  </p:notesTextViewPr>
  <p:notesViewPr>
    <p:cSldViewPr>
      <p:cViewPr varScale="1">
        <p:scale>
          <a:sx n="68" d="100"/>
          <a:sy n="68" d="100"/>
        </p:scale>
        <p:origin x="-3294" y="-96"/>
      </p:cViewPr>
      <p:guideLst>
        <p:guide orient="horz" pos="2958"/>
        <p:guide pos="2229"/>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Slide Number Placeholder 4"/>
          <p:cNvSpPr>
            <a:spLocks noGrp="1"/>
          </p:cNvSpPr>
          <p:nvPr>
            <p:ph type="sldNum" sz="quarter" idx="3"/>
          </p:nvPr>
        </p:nvSpPr>
        <p:spPr>
          <a:xfrm>
            <a:off x="4008705" y="8921946"/>
            <a:ext cx="3066733" cy="469662"/>
          </a:xfrm>
          <a:prstGeom prst="rect">
            <a:avLst/>
          </a:prstGeom>
        </p:spPr>
        <p:txBody>
          <a:bodyPr vert="horz" lIns="94110" tIns="47055" rIns="94110" bIns="47055" rtlCol="0" anchor="b"/>
          <a:lstStyle>
            <a:lvl1pPr algn="r">
              <a:defRPr sz="1200"/>
            </a:lvl1pPr>
          </a:lstStyle>
          <a:p>
            <a:fld id="{CE957EC2-0B3F-40A6-B7E0-7C7BBDDF9E63}" type="slidenum">
              <a:rPr lang="en-US" smtClean="0"/>
              <a:pPr/>
              <a:t>‹#›</a:t>
            </a:fld>
            <a:endParaRPr lang="en-US"/>
          </a:p>
        </p:txBody>
      </p:sp>
    </p:spTree>
    <p:extLst>
      <p:ext uri="{BB962C8B-B14F-4D97-AF65-F5344CB8AC3E}">
        <p14:creationId xmlns:p14="http://schemas.microsoft.com/office/powerpoint/2010/main" xmlns="" val="2235457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7050" cy="469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08438" y="0"/>
            <a:ext cx="3067050" cy="469900"/>
          </a:xfrm>
          <a:prstGeom prst="rect">
            <a:avLst/>
          </a:prstGeom>
        </p:spPr>
        <p:txBody>
          <a:bodyPr vert="horz" lIns="91440" tIns="45720" rIns="91440" bIns="45720" rtlCol="0"/>
          <a:lstStyle>
            <a:lvl1pPr algn="r">
              <a:defRPr sz="1200"/>
            </a:lvl1pPr>
          </a:lstStyle>
          <a:p>
            <a:fld id="{FA65A387-9FC4-4256-B862-0B4D4B406BC4}" type="datetimeFigureOut">
              <a:rPr lang="en-US" smtClean="0"/>
              <a:pPr/>
              <a:t>7/16/2012</a:t>
            </a:fld>
            <a:endParaRPr lang="en-US"/>
          </a:p>
        </p:txBody>
      </p:sp>
      <p:sp>
        <p:nvSpPr>
          <p:cNvPr id="4" name="Slide Image Placeholder 3"/>
          <p:cNvSpPr>
            <a:spLocks noGrp="1" noRot="1" noChangeAspect="1"/>
          </p:cNvSpPr>
          <p:nvPr>
            <p:ph type="sldImg" idx="2"/>
          </p:nvPr>
        </p:nvSpPr>
        <p:spPr>
          <a:xfrm>
            <a:off x="1190625" y="704850"/>
            <a:ext cx="4695825" cy="3522663"/>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8025" y="4462463"/>
            <a:ext cx="5661025" cy="422592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921750"/>
            <a:ext cx="3067050" cy="469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08438" y="8921750"/>
            <a:ext cx="3067050" cy="469900"/>
          </a:xfrm>
          <a:prstGeom prst="rect">
            <a:avLst/>
          </a:prstGeom>
        </p:spPr>
        <p:txBody>
          <a:bodyPr vert="horz" lIns="91440" tIns="45720" rIns="91440" bIns="45720" rtlCol="0" anchor="b"/>
          <a:lstStyle>
            <a:lvl1pPr algn="r">
              <a:defRPr sz="1200"/>
            </a:lvl1pPr>
          </a:lstStyle>
          <a:p>
            <a:fld id="{5730D1A0-C48E-4F6A-8B5C-8B8DD3AA6921}" type="slidenum">
              <a:rPr lang="en-US" smtClean="0"/>
              <a:pPr/>
              <a:t>‹#›</a:t>
            </a:fld>
            <a:endParaRPr lang="en-US"/>
          </a:p>
        </p:txBody>
      </p:sp>
    </p:spTree>
    <p:extLst>
      <p:ext uri="{BB962C8B-B14F-4D97-AF65-F5344CB8AC3E}">
        <p14:creationId xmlns:p14="http://schemas.microsoft.com/office/powerpoint/2010/main" xmlns="" val="17629005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730D1A0-C48E-4F6A-8B5C-8B8DD3AA6921}" type="slidenum">
              <a:rPr lang="en-US" smtClean="0"/>
              <a:pPr/>
              <a:t>1</a:t>
            </a:fld>
            <a:endParaRPr lang="en-US"/>
          </a:p>
        </p:txBody>
      </p:sp>
    </p:spTree>
    <p:extLst>
      <p:ext uri="{BB962C8B-B14F-4D97-AF65-F5344CB8AC3E}">
        <p14:creationId xmlns:p14="http://schemas.microsoft.com/office/powerpoint/2010/main" xmlns="" val="1670820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Much of the older research has failed to consider differences</a:t>
            </a:r>
            <a:r>
              <a:rPr lang="en-US" baseline="0" dirty="0" smtClean="0"/>
              <a:t> in the </a:t>
            </a:r>
            <a:r>
              <a:rPr lang="en-US" baseline="0" dirty="0" err="1" smtClean="0"/>
              <a:t>resillience</a:t>
            </a:r>
            <a:r>
              <a:rPr lang="en-US" baseline="0" dirty="0" smtClean="0"/>
              <a:t> of children.   Children are differentially impacted.</a:t>
            </a:r>
            <a:endParaRPr lang="en-US" dirty="0"/>
          </a:p>
        </p:txBody>
      </p:sp>
      <p:sp>
        <p:nvSpPr>
          <p:cNvPr id="4" name="Slide Number Placeholder 3"/>
          <p:cNvSpPr>
            <a:spLocks noGrp="1"/>
          </p:cNvSpPr>
          <p:nvPr>
            <p:ph type="sldNum" sz="quarter" idx="10"/>
          </p:nvPr>
        </p:nvSpPr>
        <p:spPr/>
        <p:txBody>
          <a:bodyPr/>
          <a:lstStyle/>
          <a:p>
            <a:fld id="{5730D1A0-C48E-4F6A-8B5C-8B8DD3AA6921}" type="slidenum">
              <a:rPr lang="en-US" smtClean="0"/>
              <a:pPr/>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Amazing how many times I see a child being diagnosed as suffering from PTSD on the basis of exposure</a:t>
            </a:r>
            <a:r>
              <a:rPr lang="en-US" baseline="0" dirty="0" smtClean="0"/>
              <a:t> to some event, rather than on the basis of whether he or she meets the diagnostic criteria.  Often times this focuses treatment and decision-making on the wrong things.  It is also becoming a growing issue for licensing complaints and malpractice.</a:t>
            </a:r>
            <a:endParaRPr lang="en-US" dirty="0"/>
          </a:p>
        </p:txBody>
      </p:sp>
      <p:sp>
        <p:nvSpPr>
          <p:cNvPr id="4" name="Slide Number Placeholder 3"/>
          <p:cNvSpPr>
            <a:spLocks noGrp="1"/>
          </p:cNvSpPr>
          <p:nvPr>
            <p:ph type="sldNum" sz="quarter" idx="10"/>
          </p:nvPr>
        </p:nvSpPr>
        <p:spPr/>
        <p:txBody>
          <a:bodyPr/>
          <a:lstStyle/>
          <a:p>
            <a:fld id="{5730D1A0-C48E-4F6A-8B5C-8B8DD3AA6921}" type="slidenum">
              <a:rPr lang="en-US" smtClean="0"/>
              <a:pPr/>
              <a:t>12</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One or more</a:t>
            </a:r>
            <a:r>
              <a:rPr lang="en-US" baseline="0" dirty="0" smtClean="0"/>
              <a:t> parties in high conflict families often have hidden agendas.  At the very least the goal is to change the OTHER person.  </a:t>
            </a:r>
          </a:p>
          <a:p>
            <a:r>
              <a:rPr lang="en-US" baseline="0" dirty="0" smtClean="0"/>
              <a:t>Many times you will not find out until after the fact.</a:t>
            </a:r>
          </a:p>
          <a:p>
            <a:endParaRPr lang="en-US" baseline="0" dirty="0" smtClean="0"/>
          </a:p>
          <a:p>
            <a:r>
              <a:rPr lang="en-US" baseline="0" dirty="0" smtClean="0"/>
              <a:t>Have seen individuals who used their therapy to hone and practice their allegations for use in other proceedings.  </a:t>
            </a:r>
          </a:p>
          <a:p>
            <a:r>
              <a:rPr lang="en-US" baseline="0" dirty="0" smtClean="0"/>
              <a:t>At some point down the road the files are obtained to document the concerns</a:t>
            </a:r>
            <a:endParaRPr lang="en-US" dirty="0"/>
          </a:p>
        </p:txBody>
      </p:sp>
      <p:sp>
        <p:nvSpPr>
          <p:cNvPr id="4" name="Slide Number Placeholder 3"/>
          <p:cNvSpPr>
            <a:spLocks noGrp="1"/>
          </p:cNvSpPr>
          <p:nvPr>
            <p:ph type="sldNum" sz="quarter" idx="10"/>
          </p:nvPr>
        </p:nvSpPr>
        <p:spPr/>
        <p:txBody>
          <a:bodyPr/>
          <a:lstStyle/>
          <a:p>
            <a:fld id="{5730D1A0-C48E-4F6A-8B5C-8B8DD3AA6921}" type="slidenum">
              <a:rPr lang="en-US" smtClean="0"/>
              <a:pPr/>
              <a:t>13</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Many</a:t>
            </a:r>
            <a:r>
              <a:rPr lang="en-US" baseline="0" dirty="0" smtClean="0"/>
              <a:t> good attorneys out there who do an excellent job and try their hardest.  Unfortunately, there are some who have their own way of practicing law.  It seems many high conflict individuals eventually find the latter.</a:t>
            </a:r>
          </a:p>
          <a:p>
            <a:endParaRPr lang="en-US" baseline="0" dirty="0" smtClean="0"/>
          </a:p>
          <a:p>
            <a:r>
              <a:rPr lang="en-US" baseline="0" dirty="0" smtClean="0"/>
              <a:t>What to say and what not to say</a:t>
            </a:r>
          </a:p>
          <a:p>
            <a:r>
              <a:rPr lang="en-US" baseline="0" dirty="0" smtClean="0"/>
              <a:t>Practice tests</a:t>
            </a:r>
          </a:p>
          <a:p>
            <a:r>
              <a:rPr lang="en-US" baseline="0" dirty="0" smtClean="0"/>
              <a:t>Litigate rather than resolve issue or reach agreement</a:t>
            </a:r>
          </a:p>
          <a:p>
            <a:r>
              <a:rPr lang="en-US" baseline="0" dirty="0" smtClean="0"/>
              <a:t>Often times instruct their client not to inform the therapist about </a:t>
            </a:r>
            <a:r>
              <a:rPr lang="en-US" baseline="0" dirty="0" err="1" smtClean="0"/>
              <a:t>invovlement</a:t>
            </a:r>
            <a:r>
              <a:rPr lang="en-US" baseline="0" dirty="0" smtClean="0"/>
              <a:t> with the lawyer.</a:t>
            </a:r>
          </a:p>
          <a:p>
            <a:endParaRPr lang="en-US" dirty="0"/>
          </a:p>
        </p:txBody>
      </p:sp>
      <p:sp>
        <p:nvSpPr>
          <p:cNvPr id="4" name="Slide Number Placeholder 3"/>
          <p:cNvSpPr>
            <a:spLocks noGrp="1"/>
          </p:cNvSpPr>
          <p:nvPr>
            <p:ph type="sldNum" sz="quarter" idx="10"/>
          </p:nvPr>
        </p:nvSpPr>
        <p:spPr/>
        <p:txBody>
          <a:bodyPr/>
          <a:lstStyle/>
          <a:p>
            <a:fld id="{5730D1A0-C48E-4F6A-8B5C-8B8DD3AA6921}" type="slidenum">
              <a:rPr lang="en-US" smtClean="0"/>
              <a:pPr/>
              <a:t>14</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Therapy sessions can become a laboratory to test new allegations, to develop an understanding of “symptoms”. For suggestion to become a reality.</a:t>
            </a:r>
          </a:p>
          <a:p>
            <a:r>
              <a:rPr lang="en-US" dirty="0" smtClean="0"/>
              <a:t>Therapist treating a man who is</a:t>
            </a:r>
            <a:r>
              <a:rPr lang="en-US" baseline="0" dirty="0" smtClean="0"/>
              <a:t> alleged to present a risk of harm to his children and therefore consideration is being given to limiting his visits to supervision only.  Writes letter stating he presents no risk.  Never talked to anyone else, didn’t look at any records, did not research why the allegations may have been made.  I recently was asked to review a case like this in which the child ended up being killed by the parent.  The therapist now is involved in a wrongful death suit.</a:t>
            </a:r>
          </a:p>
          <a:p>
            <a:r>
              <a:rPr lang="en-US" baseline="0" dirty="0" smtClean="0"/>
              <a:t>Some therapists are enabling</a:t>
            </a:r>
          </a:p>
          <a:p>
            <a:r>
              <a:rPr lang="en-US" baseline="0" dirty="0" smtClean="0"/>
              <a:t>Some teach their patients how to have some disorder</a:t>
            </a:r>
            <a:endParaRPr lang="en-US" dirty="0"/>
          </a:p>
        </p:txBody>
      </p:sp>
      <p:sp>
        <p:nvSpPr>
          <p:cNvPr id="4" name="Slide Number Placeholder 3"/>
          <p:cNvSpPr>
            <a:spLocks noGrp="1"/>
          </p:cNvSpPr>
          <p:nvPr>
            <p:ph type="sldNum" sz="quarter" idx="10"/>
          </p:nvPr>
        </p:nvSpPr>
        <p:spPr/>
        <p:txBody>
          <a:bodyPr/>
          <a:lstStyle/>
          <a:p>
            <a:fld id="{5730D1A0-C48E-4F6A-8B5C-8B8DD3AA6921}" type="slidenum">
              <a:rPr lang="en-US" smtClean="0"/>
              <a:pPr/>
              <a:t>15</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High conflict families seem to develop their own cheerleading teams.  Parenting</a:t>
            </a:r>
            <a:r>
              <a:rPr lang="en-US" baseline="0" dirty="0" smtClean="0"/>
              <a:t> Reference Form – same wording, same allegations without being there</a:t>
            </a:r>
          </a:p>
          <a:p>
            <a:r>
              <a:rPr lang="en-US" baseline="0" dirty="0" smtClean="0"/>
              <a:t>Grandparents believe his or her child’s spouse is below their social class so take it personally if their child does not get primary custody</a:t>
            </a:r>
          </a:p>
          <a:p>
            <a:r>
              <a:rPr lang="en-US" baseline="0" dirty="0" smtClean="0"/>
              <a:t>Parent – no one is going to treat my little girl that way.</a:t>
            </a:r>
          </a:p>
          <a:p>
            <a:r>
              <a:rPr lang="en-US" baseline="0" dirty="0" smtClean="0"/>
              <a:t>Sitting around the kitchen table having a cup of coffee or a drink and discuss the situation</a:t>
            </a:r>
          </a:p>
          <a:p>
            <a:r>
              <a:rPr lang="en-US" baseline="0" dirty="0" smtClean="0"/>
              <a:t>The higher the level of conflict, the greater the likelihood the individual will hear and buy into the advice / opinion / etc. of others.</a:t>
            </a:r>
            <a:endParaRPr lang="en-US" dirty="0"/>
          </a:p>
        </p:txBody>
      </p:sp>
      <p:sp>
        <p:nvSpPr>
          <p:cNvPr id="4" name="Slide Number Placeholder 3"/>
          <p:cNvSpPr>
            <a:spLocks noGrp="1"/>
          </p:cNvSpPr>
          <p:nvPr>
            <p:ph type="sldNum" sz="quarter" idx="10"/>
          </p:nvPr>
        </p:nvSpPr>
        <p:spPr/>
        <p:txBody>
          <a:bodyPr/>
          <a:lstStyle/>
          <a:p>
            <a:fld id="{5730D1A0-C48E-4F6A-8B5C-8B8DD3AA6921}" type="slidenum">
              <a:rPr lang="en-US" smtClean="0"/>
              <a:pPr/>
              <a:t>16</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
            </a:r>
            <a:br>
              <a:rPr lang="en-US" dirty="0" smtClean="0"/>
            </a:br>
            <a:r>
              <a:rPr lang="en-US" dirty="0" smtClean="0"/>
              <a:t>Supportive therapy often results in enabling, teaching how to be “sick”  It can reinforce allegations which are not true.</a:t>
            </a:r>
          </a:p>
          <a:p>
            <a:r>
              <a:rPr lang="en-US" dirty="0" smtClean="0"/>
              <a:t>With children – thin line between supporting and reinforcing.  Parents are </a:t>
            </a:r>
            <a:r>
              <a:rPr lang="en-US" dirty="0" smtClean="0"/>
              <a:t>separated </a:t>
            </a:r>
            <a:r>
              <a:rPr lang="en-US" dirty="0" smtClean="0"/>
              <a:t>and mom remarried.  Three allegations made against father for inappropriate behavior with young daughter.</a:t>
            </a:r>
            <a:r>
              <a:rPr lang="en-US" baseline="0" dirty="0" smtClean="0"/>
              <a:t>  All thoroughly investigated and unfounded.  Talk to her brother who reports being afraid of his father.  Never observed father doing anything to his sister and he does not recall his father ever doing anything to him.  Only has good </a:t>
            </a:r>
            <a:r>
              <a:rPr lang="en-US" baseline="0" dirty="0" err="1" smtClean="0"/>
              <a:t>memoreis</a:t>
            </a:r>
            <a:r>
              <a:rPr lang="en-US" baseline="0" dirty="0" smtClean="0"/>
              <a:t> of father.  However, his </a:t>
            </a:r>
            <a:r>
              <a:rPr lang="en-US" baseline="0" dirty="0" err="1" smtClean="0"/>
              <a:t>thrapist</a:t>
            </a:r>
            <a:r>
              <a:rPr lang="en-US" baseline="0" dirty="0" smtClean="0"/>
              <a:t> explained how people often do not recall traumatic events so he is convinced his father may have done something but he cannot recall it.</a:t>
            </a:r>
            <a:endParaRPr lang="en-US" dirty="0"/>
          </a:p>
        </p:txBody>
      </p:sp>
      <p:sp>
        <p:nvSpPr>
          <p:cNvPr id="4" name="Slide Number Placeholder 3"/>
          <p:cNvSpPr>
            <a:spLocks noGrp="1"/>
          </p:cNvSpPr>
          <p:nvPr>
            <p:ph type="sldNum" sz="quarter" idx="10"/>
          </p:nvPr>
        </p:nvSpPr>
        <p:spPr/>
        <p:txBody>
          <a:bodyPr/>
          <a:lstStyle/>
          <a:p>
            <a:fld id="{5730D1A0-C48E-4F6A-8B5C-8B8DD3AA6921}" type="slidenum">
              <a:rPr lang="en-US" smtClean="0"/>
              <a:pPr/>
              <a:t>17</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Try to provide alternative ways of doing things rather than changing personality of parent because usually won’t stay in treatment that long.</a:t>
            </a:r>
            <a:endParaRPr lang="en-US" dirty="0"/>
          </a:p>
        </p:txBody>
      </p:sp>
      <p:sp>
        <p:nvSpPr>
          <p:cNvPr id="4" name="Slide Number Placeholder 3"/>
          <p:cNvSpPr>
            <a:spLocks noGrp="1"/>
          </p:cNvSpPr>
          <p:nvPr>
            <p:ph type="sldNum" sz="quarter" idx="10"/>
          </p:nvPr>
        </p:nvSpPr>
        <p:spPr/>
        <p:txBody>
          <a:bodyPr/>
          <a:lstStyle/>
          <a:p>
            <a:fld id="{5730D1A0-C48E-4F6A-8B5C-8B8DD3AA6921}" type="slidenum">
              <a:rPr lang="en-US" smtClean="0"/>
              <a:pPr/>
              <a:t>18</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If parents can’t agree on anything, then recommendations which are up for grabs with respect to interpretation won’t accomplish anything.</a:t>
            </a:r>
            <a:endParaRPr lang="en-US" dirty="0"/>
          </a:p>
        </p:txBody>
      </p:sp>
      <p:sp>
        <p:nvSpPr>
          <p:cNvPr id="4" name="Slide Number Placeholder 3"/>
          <p:cNvSpPr>
            <a:spLocks noGrp="1"/>
          </p:cNvSpPr>
          <p:nvPr>
            <p:ph type="sldNum" sz="quarter" idx="10"/>
          </p:nvPr>
        </p:nvSpPr>
        <p:spPr/>
        <p:txBody>
          <a:bodyPr/>
          <a:lstStyle/>
          <a:p>
            <a:fld id="{5730D1A0-C48E-4F6A-8B5C-8B8DD3AA6921}" type="slidenum">
              <a:rPr lang="en-US" smtClean="0"/>
              <a:pPr/>
              <a:t>19</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One solution to high conflict</a:t>
            </a:r>
            <a:r>
              <a:rPr lang="en-US" baseline="0" dirty="0" smtClean="0"/>
              <a:t> parents when you cannot get them to change or work together.</a:t>
            </a:r>
            <a:endParaRPr lang="en-US" dirty="0"/>
          </a:p>
        </p:txBody>
      </p:sp>
      <p:sp>
        <p:nvSpPr>
          <p:cNvPr id="4" name="Slide Number Placeholder 3"/>
          <p:cNvSpPr>
            <a:spLocks noGrp="1"/>
          </p:cNvSpPr>
          <p:nvPr>
            <p:ph type="sldNum" sz="quarter" idx="10"/>
          </p:nvPr>
        </p:nvSpPr>
        <p:spPr/>
        <p:txBody>
          <a:bodyPr/>
          <a:lstStyle/>
          <a:p>
            <a:fld id="{5730D1A0-C48E-4F6A-8B5C-8B8DD3AA6921}" type="slidenum">
              <a:rPr lang="en-US" smtClean="0"/>
              <a:pPr/>
              <a:t>20</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730D1A0-C48E-4F6A-8B5C-8B8DD3AA6921}" type="slidenum">
              <a:rPr lang="en-US" smtClean="0"/>
              <a:pPr/>
              <a:t>2</a:t>
            </a:fld>
            <a:endParaRPr lang="en-US"/>
          </a:p>
        </p:txBody>
      </p:sp>
    </p:spTree>
    <p:extLst>
      <p:ext uri="{BB962C8B-B14F-4D97-AF65-F5344CB8AC3E}">
        <p14:creationId xmlns:p14="http://schemas.microsoft.com/office/powerpoint/2010/main" xmlns="" val="364089484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Mixed results</a:t>
            </a:r>
            <a:r>
              <a:rPr lang="en-US" baseline="0" dirty="0" smtClean="0"/>
              <a:t> but promising.  Have to see.</a:t>
            </a:r>
            <a:endParaRPr lang="en-US" dirty="0"/>
          </a:p>
        </p:txBody>
      </p:sp>
      <p:sp>
        <p:nvSpPr>
          <p:cNvPr id="4" name="Slide Number Placeholder 3"/>
          <p:cNvSpPr>
            <a:spLocks noGrp="1"/>
          </p:cNvSpPr>
          <p:nvPr>
            <p:ph type="sldNum" sz="quarter" idx="10"/>
          </p:nvPr>
        </p:nvSpPr>
        <p:spPr/>
        <p:txBody>
          <a:bodyPr/>
          <a:lstStyle/>
          <a:p>
            <a:fld id="{5730D1A0-C48E-4F6A-8B5C-8B8DD3AA6921}" type="slidenum">
              <a:rPr lang="en-US" smtClean="0"/>
              <a:pPr/>
              <a:t>21</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High conflict families usually have their own agenda which is not the same as yours.  As</a:t>
            </a:r>
            <a:r>
              <a:rPr lang="en-US" baseline="0" dirty="0" smtClean="0"/>
              <a:t> therapists we often don’t like to think we are being used or our services aren’t trusted.  </a:t>
            </a:r>
          </a:p>
          <a:p>
            <a:r>
              <a:rPr lang="en-US" baseline="0" dirty="0" smtClean="0"/>
              <a:t>You often have to prove you can be trusted.  Avoid ex-parte communications.  If receive information from another source, inform all parties you have.  </a:t>
            </a:r>
          </a:p>
          <a:p>
            <a:r>
              <a:rPr lang="en-US" baseline="0" dirty="0" smtClean="0"/>
              <a:t>Treated an adolescent following the death of her father.   Saw her over eighteen months and did well.  Approximately ten years later I received a request to do couples counseling.  The wife was the girl I had seen ten years earlier although I did not recall seeing her, didn’t recognize her, and of course she had a different name.  After the second session, she became more resistant and seemed to be angry with me.  Eventually they stopped coming.  Four years later her family physician finally got her to go to individual therapy but was very resistant and had many trust issues.  Eventually, the therapist was able to work through that and told the woman she needed to make an appointment with me to discuss what happened.  She  explained because I had been so supportive of her the first time she knew I would see her position and buy into it.  Instead I was pointing out some changes she needed to make. </a:t>
            </a:r>
          </a:p>
          <a:p>
            <a:r>
              <a:rPr lang="en-US" baseline="0" dirty="0" smtClean="0"/>
              <a:t>Not uncommon for one party to call you about a problem.  Tell them you will discuss it at the next session.  Let them see you are straight forward.  Often times you may be accused of saying certain things.  Dr. </a:t>
            </a:r>
            <a:r>
              <a:rPr lang="en-US" baseline="0" dirty="0" err="1" smtClean="0"/>
              <a:t>Mapes</a:t>
            </a:r>
            <a:r>
              <a:rPr lang="en-US" baseline="0" dirty="0" smtClean="0"/>
              <a:t> talked to me today and agreed you have a Borderline Personality.</a:t>
            </a:r>
          </a:p>
          <a:p>
            <a:endParaRPr lang="en-US" dirty="0"/>
          </a:p>
        </p:txBody>
      </p:sp>
      <p:sp>
        <p:nvSpPr>
          <p:cNvPr id="4" name="Slide Number Placeholder 3"/>
          <p:cNvSpPr>
            <a:spLocks noGrp="1"/>
          </p:cNvSpPr>
          <p:nvPr>
            <p:ph type="sldNum" sz="quarter" idx="10"/>
          </p:nvPr>
        </p:nvSpPr>
        <p:spPr/>
        <p:txBody>
          <a:bodyPr/>
          <a:lstStyle/>
          <a:p>
            <a:fld id="{5730D1A0-C48E-4F6A-8B5C-8B8DD3AA6921}" type="slidenum">
              <a:rPr lang="en-US" smtClean="0"/>
              <a:pPr/>
              <a:t>23</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If someone comes in with a different agenda, they are going to try to seduce you into doing things which further their agenda.</a:t>
            </a:r>
            <a:r>
              <a:rPr lang="en-US" baseline="0" dirty="0" smtClean="0"/>
              <a:t>  Our egos can quickly inflate and we end up dong something stupid.  </a:t>
            </a:r>
          </a:p>
          <a:p>
            <a:endParaRPr lang="en-US" baseline="0" dirty="0" smtClean="0"/>
          </a:p>
          <a:p>
            <a:r>
              <a:rPr lang="en-US" baseline="0" dirty="0" smtClean="0"/>
              <a:t>Difference between saying Betty alleges Bill did this or that and saying Bill did such and such so Betty is depressed.  Beware of addressing causation, and advocating allegations.</a:t>
            </a:r>
            <a:endParaRPr lang="en-US" dirty="0" smtClean="0"/>
          </a:p>
        </p:txBody>
      </p:sp>
      <p:sp>
        <p:nvSpPr>
          <p:cNvPr id="4" name="Slide Number Placeholder 3"/>
          <p:cNvSpPr>
            <a:spLocks noGrp="1"/>
          </p:cNvSpPr>
          <p:nvPr>
            <p:ph type="sldNum" sz="quarter" idx="10"/>
          </p:nvPr>
        </p:nvSpPr>
        <p:spPr/>
        <p:txBody>
          <a:bodyPr/>
          <a:lstStyle/>
          <a:p>
            <a:fld id="{5730D1A0-C48E-4F6A-8B5C-8B8DD3AA6921}" type="slidenum">
              <a:rPr lang="en-US" smtClean="0"/>
              <a:pPr/>
              <a:t>24</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Ex Parte communications should</a:t>
            </a:r>
            <a:r>
              <a:rPr lang="en-US" baseline="0" dirty="0" smtClean="0"/>
              <a:t> be avoided.  If someone does call you, make sure they know you cannot keep it confidential.  </a:t>
            </a:r>
          </a:p>
          <a:p>
            <a:r>
              <a:rPr lang="en-US" baseline="0" dirty="0" smtClean="0"/>
              <a:t>Let each party know someone contacted you and the nature of the contact.</a:t>
            </a:r>
          </a:p>
          <a:p>
            <a:r>
              <a:rPr lang="en-US" baseline="0" dirty="0" smtClean="0"/>
              <a:t>Meddling parents of parents</a:t>
            </a:r>
            <a:endParaRPr lang="en-US" dirty="0"/>
          </a:p>
        </p:txBody>
      </p:sp>
      <p:sp>
        <p:nvSpPr>
          <p:cNvPr id="4" name="Slide Number Placeholder 3"/>
          <p:cNvSpPr>
            <a:spLocks noGrp="1"/>
          </p:cNvSpPr>
          <p:nvPr>
            <p:ph type="sldNum" sz="quarter" idx="10"/>
          </p:nvPr>
        </p:nvSpPr>
        <p:spPr/>
        <p:txBody>
          <a:bodyPr/>
          <a:lstStyle/>
          <a:p>
            <a:fld id="{5730D1A0-C48E-4F6A-8B5C-8B8DD3AA6921}" type="slidenum">
              <a:rPr lang="en-US" smtClean="0"/>
              <a:pPr/>
              <a:t>25</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Subpoena</a:t>
            </a:r>
            <a:r>
              <a:rPr lang="en-US" baseline="0" dirty="0" smtClean="0"/>
              <a:t> is not a court order.  It is not signed by a Judge as established in </a:t>
            </a:r>
            <a:r>
              <a:rPr lang="en-US" baseline="0" dirty="0" err="1" smtClean="0"/>
              <a:t>Rost</a:t>
            </a:r>
            <a:r>
              <a:rPr lang="en-US" baseline="0" dirty="0" smtClean="0"/>
              <a:t>.</a:t>
            </a:r>
          </a:p>
          <a:p>
            <a:endParaRPr lang="en-US" baseline="0" dirty="0" smtClean="0"/>
          </a:p>
          <a:p>
            <a:r>
              <a:rPr lang="en-US" baseline="0" dirty="0" smtClean="0"/>
              <a:t>If you receive an appropriately signed authorization from the subject of the records, you cannot withhold the records.  May delete information from other sources.</a:t>
            </a:r>
          </a:p>
          <a:p>
            <a:endParaRPr lang="en-US" baseline="0" dirty="0" smtClean="0"/>
          </a:p>
          <a:p>
            <a:r>
              <a:rPr lang="en-US" baseline="0" dirty="0" smtClean="0"/>
              <a:t>If you receive an appropriate authorization you cannot claim the records are confidential nor privileged.</a:t>
            </a:r>
          </a:p>
          <a:p>
            <a:r>
              <a:rPr lang="en-US" baseline="0" dirty="0" smtClean="0"/>
              <a:t>Withholding records you are authorized to release will be a big headache</a:t>
            </a:r>
            <a:endParaRPr lang="en-US" dirty="0"/>
          </a:p>
        </p:txBody>
      </p:sp>
      <p:sp>
        <p:nvSpPr>
          <p:cNvPr id="4" name="Slide Number Placeholder 3"/>
          <p:cNvSpPr>
            <a:spLocks noGrp="1"/>
          </p:cNvSpPr>
          <p:nvPr>
            <p:ph type="sldNum" sz="quarter" idx="10"/>
          </p:nvPr>
        </p:nvSpPr>
        <p:spPr/>
        <p:txBody>
          <a:bodyPr/>
          <a:lstStyle/>
          <a:p>
            <a:fld id="{5730D1A0-C48E-4F6A-8B5C-8B8DD3AA6921}" type="slidenum">
              <a:rPr lang="en-US" smtClean="0"/>
              <a:pPr/>
              <a:t>26</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730D1A0-C48E-4F6A-8B5C-8B8DD3AA6921}" type="slidenum">
              <a:rPr lang="en-US" smtClean="0"/>
              <a:pPr/>
              <a:t>27</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Excellent summary of research on high conflict families is included</a:t>
            </a:r>
            <a:endParaRPr lang="en-US" dirty="0"/>
          </a:p>
        </p:txBody>
      </p:sp>
      <p:sp>
        <p:nvSpPr>
          <p:cNvPr id="4" name="Slide Number Placeholder 3"/>
          <p:cNvSpPr>
            <a:spLocks noGrp="1"/>
          </p:cNvSpPr>
          <p:nvPr>
            <p:ph type="sldNum" sz="quarter" idx="10"/>
          </p:nvPr>
        </p:nvSpPr>
        <p:spPr/>
        <p:txBody>
          <a:bodyPr/>
          <a:lstStyle/>
          <a:p>
            <a:fld id="{5730D1A0-C48E-4F6A-8B5C-8B8DD3AA6921}"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Normal:</a:t>
            </a:r>
            <a:r>
              <a:rPr lang="en-US" baseline="0" dirty="0" smtClean="0"/>
              <a:t>  have a track record of working together cooperatively to resolve problems which might arise.  History of obtaining third-party help when necessary and follow direction.</a:t>
            </a:r>
          </a:p>
          <a:p>
            <a:endParaRPr lang="en-US" baseline="0" dirty="0" smtClean="0"/>
          </a:p>
          <a:p>
            <a:r>
              <a:rPr lang="en-US" baseline="0" dirty="0" smtClean="0"/>
              <a:t>Compliant: Parents in conflict, especially in public.  Children may have mild loyalty conflicts.  Parents often critical of each other.  Can learn to manage their conflicts and are usually compliant with directions.</a:t>
            </a:r>
          </a:p>
          <a:p>
            <a:endParaRPr lang="en-US" baseline="0" dirty="0" smtClean="0"/>
          </a:p>
          <a:p>
            <a:r>
              <a:rPr lang="en-US" baseline="0" dirty="0" smtClean="0"/>
              <a:t>Character Disordered:  Don’t learn from experience.  Conflict overrides their parenting.  Project responsibility for problems onto external source (other parent, girlfriend / boyfriend).   NOT ME.  Endless list of allegations.  Difficulty resolving one issue because a new one always comes up.  Noncompliant  with directions, even court orders.  This is the group which presents the greatest risks for psychologists. </a:t>
            </a:r>
            <a:endParaRPr lang="en-US" dirty="0"/>
          </a:p>
        </p:txBody>
      </p:sp>
      <p:sp>
        <p:nvSpPr>
          <p:cNvPr id="4" name="Slide Number Placeholder 3"/>
          <p:cNvSpPr>
            <a:spLocks noGrp="1"/>
          </p:cNvSpPr>
          <p:nvPr>
            <p:ph type="sldNum" sz="quarter" idx="10"/>
          </p:nvPr>
        </p:nvSpPr>
        <p:spPr/>
        <p:txBody>
          <a:bodyPr/>
          <a:lstStyle/>
          <a:p>
            <a:fld id="{5730D1A0-C48E-4F6A-8B5C-8B8DD3AA6921}" type="slidenum">
              <a:rPr lang="en-US" smtClean="0"/>
              <a:pPr/>
              <a:t>4</a:t>
            </a:fld>
            <a:endParaRPr lang="en-US"/>
          </a:p>
        </p:txBody>
      </p:sp>
    </p:spTree>
    <p:extLst>
      <p:ext uri="{BB962C8B-B14F-4D97-AF65-F5344CB8AC3E}">
        <p14:creationId xmlns:p14="http://schemas.microsoft.com/office/powerpoint/2010/main" xmlns="" val="24435167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Common problem is focusing on the Axis I disorder or symptoms to the exclusion of the character pathology.  Couple years ago I saw a high conflict family who had been in</a:t>
            </a:r>
            <a:r>
              <a:rPr lang="en-US" baseline="0" dirty="0" smtClean="0"/>
              <a:t> treatment for three years.  The husband was diagnosed with </a:t>
            </a:r>
            <a:r>
              <a:rPr lang="en-US" baseline="0" dirty="0" err="1" smtClean="0"/>
              <a:t>BiPolar</a:t>
            </a:r>
            <a:r>
              <a:rPr lang="en-US" baseline="0" dirty="0" smtClean="0"/>
              <a:t> II Disorder and the wife had Dysthymic Disorder.  I do not question either diagnosis.  Much of the treatment had focused on helping each person to understand the mood disorder of the other person.  After one to two years the mood disorders of both were substantially improved but the ongoing conflicts between them had not improved. </a:t>
            </a:r>
          </a:p>
          <a:p>
            <a:endParaRPr lang="en-US" baseline="0" dirty="0" smtClean="0"/>
          </a:p>
          <a:p>
            <a:r>
              <a:rPr lang="en-US" baseline="0" dirty="0" smtClean="0"/>
              <a:t>In high conflict families, it is not uncommon for one or both parents to present with any combination of narcissistic, obsessive-compulsive, borderline, histrionic, and paranoid personality traits or full blown personality disorder. </a:t>
            </a:r>
            <a:endParaRPr lang="en-US" dirty="0"/>
          </a:p>
        </p:txBody>
      </p:sp>
      <p:sp>
        <p:nvSpPr>
          <p:cNvPr id="4" name="Slide Number Placeholder 3"/>
          <p:cNvSpPr>
            <a:spLocks noGrp="1"/>
          </p:cNvSpPr>
          <p:nvPr>
            <p:ph type="sldNum" sz="quarter" idx="10"/>
          </p:nvPr>
        </p:nvSpPr>
        <p:spPr/>
        <p:txBody>
          <a:bodyPr/>
          <a:lstStyle/>
          <a:p>
            <a:fld id="{5730D1A0-C48E-4F6A-8B5C-8B8DD3AA6921}" type="slidenum">
              <a:rPr lang="en-US" smtClean="0"/>
              <a:pPr/>
              <a:t>5</a:t>
            </a:fld>
            <a:endParaRPr lang="en-US"/>
          </a:p>
        </p:txBody>
      </p:sp>
    </p:spTree>
    <p:extLst>
      <p:ext uri="{BB962C8B-B14F-4D97-AF65-F5344CB8AC3E}">
        <p14:creationId xmlns:p14="http://schemas.microsoft.com/office/powerpoint/2010/main" xmlns="" val="3501536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Very good at emotional blackmail</a:t>
            </a:r>
          </a:p>
          <a:p>
            <a:r>
              <a:rPr lang="en-US" dirty="0" smtClean="0"/>
              <a:t>Very</a:t>
            </a:r>
            <a:r>
              <a:rPr lang="en-US" baseline="0" dirty="0" smtClean="0"/>
              <a:t> good at pushing buttons</a:t>
            </a:r>
            <a:endParaRPr lang="en-US" dirty="0"/>
          </a:p>
        </p:txBody>
      </p:sp>
      <p:sp>
        <p:nvSpPr>
          <p:cNvPr id="4" name="Slide Number Placeholder 3"/>
          <p:cNvSpPr>
            <a:spLocks noGrp="1"/>
          </p:cNvSpPr>
          <p:nvPr>
            <p:ph type="sldNum" sz="quarter" idx="10"/>
          </p:nvPr>
        </p:nvSpPr>
        <p:spPr/>
        <p:txBody>
          <a:bodyPr/>
          <a:lstStyle/>
          <a:p>
            <a:fld id="{5730D1A0-C48E-4F6A-8B5C-8B8DD3AA6921}"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For the character disordered, the more</a:t>
            </a:r>
            <a:r>
              <a:rPr lang="en-US" baseline="0" dirty="0" smtClean="0"/>
              <a:t> intimate a relationship, the greater the risk of rejection, “loosing”, being taken advantage of, etc.  Consequently, may appear “normal” in other relationships but combative in close relationship.</a:t>
            </a:r>
            <a:endParaRPr lang="en-US" dirty="0"/>
          </a:p>
        </p:txBody>
      </p:sp>
      <p:sp>
        <p:nvSpPr>
          <p:cNvPr id="4" name="Slide Number Placeholder 3"/>
          <p:cNvSpPr>
            <a:spLocks noGrp="1"/>
          </p:cNvSpPr>
          <p:nvPr>
            <p:ph type="sldNum" sz="quarter" idx="10"/>
          </p:nvPr>
        </p:nvSpPr>
        <p:spPr/>
        <p:txBody>
          <a:bodyPr/>
          <a:lstStyle/>
          <a:p>
            <a:fld id="{5730D1A0-C48E-4F6A-8B5C-8B8DD3AA6921}" type="slidenum">
              <a:rPr lang="en-US" smtClean="0"/>
              <a:pPr/>
              <a:t>7</a:t>
            </a:fld>
            <a:endParaRPr lang="en-US"/>
          </a:p>
        </p:txBody>
      </p:sp>
    </p:spTree>
    <p:extLst>
      <p:ext uri="{BB962C8B-B14F-4D97-AF65-F5344CB8AC3E}">
        <p14:creationId xmlns:p14="http://schemas.microsoft.com/office/powerpoint/2010/main" xmlns="" val="5635960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Wingspread Conference organized</a:t>
            </a:r>
            <a:r>
              <a:rPr lang="en-US" baseline="0" dirty="0" smtClean="0"/>
              <a:t> by the Association of Family and </a:t>
            </a:r>
            <a:r>
              <a:rPr lang="en-US" baseline="0" dirty="0" err="1" smtClean="0"/>
              <a:t>Concilliation</a:t>
            </a:r>
            <a:r>
              <a:rPr lang="en-US" baseline="0" dirty="0" smtClean="0"/>
              <a:t> Courts and the National Council of Juvenile and Family Courts.</a:t>
            </a:r>
          </a:p>
          <a:p>
            <a:endParaRPr lang="en-US" baseline="0" dirty="0" smtClean="0"/>
          </a:p>
          <a:p>
            <a:r>
              <a:rPr lang="en-US" baseline="0" dirty="0" smtClean="0"/>
              <a:t>Initially hoped to differentiate between domestic violence with and without physical violence.</a:t>
            </a:r>
          </a:p>
          <a:p>
            <a:endParaRPr lang="en-US" baseline="0" dirty="0" smtClean="0"/>
          </a:p>
          <a:p>
            <a:r>
              <a:rPr lang="en-US" baseline="0" dirty="0" smtClean="0"/>
              <a:t>Found the distinction was very hard to make and </a:t>
            </a:r>
            <a:r>
              <a:rPr lang="en-US" baseline="0" dirty="0" err="1" smtClean="0"/>
              <a:t>ofen</a:t>
            </a:r>
            <a:r>
              <a:rPr lang="en-US" baseline="0" dirty="0" smtClean="0"/>
              <a:t> times </a:t>
            </a:r>
            <a:r>
              <a:rPr lang="en-US" baseline="0" dirty="0" err="1" smtClean="0"/>
              <a:t>phsical</a:t>
            </a:r>
            <a:r>
              <a:rPr lang="en-US" baseline="0" dirty="0" smtClean="0"/>
              <a:t> and emotional violence co-occur at various levels.</a:t>
            </a:r>
          </a:p>
          <a:p>
            <a:endParaRPr lang="en-US" baseline="0" dirty="0" smtClean="0"/>
          </a:p>
          <a:p>
            <a:r>
              <a:rPr lang="en-US" baseline="0" dirty="0" smtClean="0"/>
              <a:t>CCV is the least common but most serious.</a:t>
            </a:r>
          </a:p>
          <a:p>
            <a:endParaRPr lang="en-US" baseline="0" dirty="0" smtClean="0"/>
          </a:p>
        </p:txBody>
      </p:sp>
      <p:sp>
        <p:nvSpPr>
          <p:cNvPr id="4" name="Slide Number Placeholder 3"/>
          <p:cNvSpPr>
            <a:spLocks noGrp="1"/>
          </p:cNvSpPr>
          <p:nvPr>
            <p:ph type="sldNum" sz="quarter" idx="10"/>
          </p:nvPr>
        </p:nvSpPr>
        <p:spPr/>
        <p:txBody>
          <a:bodyPr/>
          <a:lstStyle/>
          <a:p>
            <a:fld id="{5730D1A0-C48E-4F6A-8B5C-8B8DD3AA6921}" type="slidenum">
              <a:rPr lang="en-US" smtClean="0"/>
              <a:pPr/>
              <a:t>8</a:t>
            </a:fld>
            <a:endParaRPr lang="en-US"/>
          </a:p>
        </p:txBody>
      </p:sp>
    </p:spTree>
    <p:extLst>
      <p:ext uri="{BB962C8B-B14F-4D97-AF65-F5344CB8AC3E}">
        <p14:creationId xmlns:p14="http://schemas.microsoft.com/office/powerpoint/2010/main" xmlns="" val="31555795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Prior research on emotional violence in high conflict families</a:t>
            </a:r>
          </a:p>
          <a:p>
            <a:endParaRPr lang="en-US" dirty="0" smtClean="0"/>
          </a:p>
          <a:p>
            <a:r>
              <a:rPr lang="en-US" dirty="0" smtClean="0"/>
              <a:t>Alienation:  Used to think of it as one parent alienating a child from the other parent.  Now know the alienation may be the result of one parent alienating the child from the other, the alienated parent may cause it himself or herself, or the child may have a motive.  Cannot automatically assume one parent is responsible.</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5730D1A0-C48E-4F6A-8B5C-8B8DD3AA6921}"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37B0282-CFE5-4F32-A7ED-C097A572FCB0}" type="datetimeFigureOut">
              <a:rPr lang="en-US" smtClean="0"/>
              <a:pPr/>
              <a:t>7/16/2012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087032-57C1-425E-AB78-60332C8E1380}" type="slidenum">
              <a:rPr lang="en-US" smtClean="0"/>
              <a:pPr/>
              <a:t>‹#›</a:t>
            </a:fld>
            <a:endParaRPr lang="en-US"/>
          </a:p>
        </p:txBody>
      </p:sp>
    </p:spTree>
    <p:extLst>
      <p:ext uri="{BB962C8B-B14F-4D97-AF65-F5344CB8AC3E}">
        <p14:creationId xmlns:p14="http://schemas.microsoft.com/office/powerpoint/2010/main" xmlns="" val="29321500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37B0282-CFE5-4F32-A7ED-C097A572FCB0}" type="datetimeFigureOut">
              <a:rPr lang="en-US" smtClean="0"/>
              <a:pPr/>
              <a:t>7/16/2012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087032-57C1-425E-AB78-60332C8E1380}" type="slidenum">
              <a:rPr lang="en-US" smtClean="0"/>
              <a:pPr/>
              <a:t>‹#›</a:t>
            </a:fld>
            <a:endParaRPr lang="en-US"/>
          </a:p>
        </p:txBody>
      </p:sp>
    </p:spTree>
    <p:extLst>
      <p:ext uri="{BB962C8B-B14F-4D97-AF65-F5344CB8AC3E}">
        <p14:creationId xmlns:p14="http://schemas.microsoft.com/office/powerpoint/2010/main" xmlns="" val="5791136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37B0282-CFE5-4F32-A7ED-C097A572FCB0}" type="datetimeFigureOut">
              <a:rPr lang="en-US" smtClean="0"/>
              <a:pPr/>
              <a:t>7/16/2012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087032-57C1-425E-AB78-60332C8E1380}" type="slidenum">
              <a:rPr lang="en-US" smtClean="0"/>
              <a:pPr/>
              <a:t>‹#›</a:t>
            </a:fld>
            <a:endParaRPr lang="en-US"/>
          </a:p>
        </p:txBody>
      </p:sp>
    </p:spTree>
    <p:extLst>
      <p:ext uri="{BB962C8B-B14F-4D97-AF65-F5344CB8AC3E}">
        <p14:creationId xmlns:p14="http://schemas.microsoft.com/office/powerpoint/2010/main" xmlns="" val="37202808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37B0282-CFE5-4F32-A7ED-C097A572FCB0}" type="datetimeFigureOut">
              <a:rPr lang="en-US" smtClean="0"/>
              <a:pPr/>
              <a:t>7/16/2012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087032-57C1-425E-AB78-60332C8E1380}" type="slidenum">
              <a:rPr lang="en-US" smtClean="0"/>
              <a:pPr/>
              <a:t>‹#›</a:t>
            </a:fld>
            <a:endParaRPr lang="en-US"/>
          </a:p>
        </p:txBody>
      </p:sp>
    </p:spTree>
    <p:extLst>
      <p:ext uri="{BB962C8B-B14F-4D97-AF65-F5344CB8AC3E}">
        <p14:creationId xmlns:p14="http://schemas.microsoft.com/office/powerpoint/2010/main" xmlns="" val="7723998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37B0282-CFE5-4F32-A7ED-C097A572FCB0}" type="datetimeFigureOut">
              <a:rPr lang="en-US" smtClean="0"/>
              <a:pPr/>
              <a:t>7/16/2012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087032-57C1-425E-AB78-60332C8E1380}" type="slidenum">
              <a:rPr lang="en-US" smtClean="0"/>
              <a:pPr/>
              <a:t>‹#›</a:t>
            </a:fld>
            <a:endParaRPr lang="en-US"/>
          </a:p>
        </p:txBody>
      </p:sp>
    </p:spTree>
    <p:extLst>
      <p:ext uri="{BB962C8B-B14F-4D97-AF65-F5344CB8AC3E}">
        <p14:creationId xmlns:p14="http://schemas.microsoft.com/office/powerpoint/2010/main" xmlns="" val="3498402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37B0282-CFE5-4F32-A7ED-C097A572FCB0}" type="datetimeFigureOut">
              <a:rPr lang="en-US" smtClean="0"/>
              <a:pPr/>
              <a:t>7/16/2012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087032-57C1-425E-AB78-60332C8E1380}" type="slidenum">
              <a:rPr lang="en-US" smtClean="0"/>
              <a:pPr/>
              <a:t>‹#›</a:t>
            </a:fld>
            <a:endParaRPr lang="en-US"/>
          </a:p>
        </p:txBody>
      </p:sp>
    </p:spTree>
    <p:extLst>
      <p:ext uri="{BB962C8B-B14F-4D97-AF65-F5344CB8AC3E}">
        <p14:creationId xmlns:p14="http://schemas.microsoft.com/office/powerpoint/2010/main" xmlns="" val="6874476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37B0282-CFE5-4F32-A7ED-C097A572FCB0}" type="datetimeFigureOut">
              <a:rPr lang="en-US" smtClean="0"/>
              <a:pPr/>
              <a:t>7/16/2012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A087032-57C1-425E-AB78-60332C8E1380}" type="slidenum">
              <a:rPr lang="en-US" smtClean="0"/>
              <a:pPr/>
              <a:t>‹#›</a:t>
            </a:fld>
            <a:endParaRPr lang="en-US"/>
          </a:p>
        </p:txBody>
      </p:sp>
    </p:spTree>
    <p:extLst>
      <p:ext uri="{BB962C8B-B14F-4D97-AF65-F5344CB8AC3E}">
        <p14:creationId xmlns:p14="http://schemas.microsoft.com/office/powerpoint/2010/main" xmlns="" val="25000774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37B0282-CFE5-4F32-A7ED-C097A572FCB0}" type="datetimeFigureOut">
              <a:rPr lang="en-US" smtClean="0"/>
              <a:pPr/>
              <a:t>7/16/2012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A087032-57C1-425E-AB78-60332C8E1380}" type="slidenum">
              <a:rPr lang="en-US" smtClean="0"/>
              <a:pPr/>
              <a:t>‹#›</a:t>
            </a:fld>
            <a:endParaRPr lang="en-US"/>
          </a:p>
        </p:txBody>
      </p:sp>
    </p:spTree>
    <p:extLst>
      <p:ext uri="{BB962C8B-B14F-4D97-AF65-F5344CB8AC3E}">
        <p14:creationId xmlns:p14="http://schemas.microsoft.com/office/powerpoint/2010/main" xmlns="" val="5578252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7B0282-CFE5-4F32-A7ED-C097A572FCB0}" type="datetimeFigureOut">
              <a:rPr lang="en-US" smtClean="0"/>
              <a:pPr/>
              <a:t>7/16/2012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A087032-57C1-425E-AB78-60332C8E1380}" type="slidenum">
              <a:rPr lang="en-US" smtClean="0"/>
              <a:pPr/>
              <a:t>‹#›</a:t>
            </a:fld>
            <a:endParaRPr lang="en-US"/>
          </a:p>
        </p:txBody>
      </p:sp>
    </p:spTree>
    <p:extLst>
      <p:ext uri="{BB962C8B-B14F-4D97-AF65-F5344CB8AC3E}">
        <p14:creationId xmlns:p14="http://schemas.microsoft.com/office/powerpoint/2010/main" xmlns="" val="34891476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7B0282-CFE5-4F32-A7ED-C097A572FCB0}" type="datetimeFigureOut">
              <a:rPr lang="en-US" smtClean="0"/>
              <a:pPr/>
              <a:t>7/16/2012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087032-57C1-425E-AB78-60332C8E1380}" type="slidenum">
              <a:rPr lang="en-US" smtClean="0"/>
              <a:pPr/>
              <a:t>‹#›</a:t>
            </a:fld>
            <a:endParaRPr lang="en-US"/>
          </a:p>
        </p:txBody>
      </p:sp>
    </p:spTree>
    <p:extLst>
      <p:ext uri="{BB962C8B-B14F-4D97-AF65-F5344CB8AC3E}">
        <p14:creationId xmlns:p14="http://schemas.microsoft.com/office/powerpoint/2010/main" xmlns="" val="36524460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7B0282-CFE5-4F32-A7ED-C097A572FCB0}" type="datetimeFigureOut">
              <a:rPr lang="en-US" smtClean="0"/>
              <a:pPr/>
              <a:t>7/16/2012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087032-57C1-425E-AB78-60332C8E1380}" type="slidenum">
              <a:rPr lang="en-US" smtClean="0"/>
              <a:pPr/>
              <a:t>‹#›</a:t>
            </a:fld>
            <a:endParaRPr lang="en-US"/>
          </a:p>
        </p:txBody>
      </p:sp>
    </p:spTree>
    <p:extLst>
      <p:ext uri="{BB962C8B-B14F-4D97-AF65-F5344CB8AC3E}">
        <p14:creationId xmlns:p14="http://schemas.microsoft.com/office/powerpoint/2010/main" xmlns="" val="4469272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7B0282-CFE5-4F32-A7ED-C097A572FCB0}" type="datetimeFigureOut">
              <a:rPr lang="en-US" smtClean="0"/>
              <a:pPr/>
              <a:t>7/16/2012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087032-57C1-425E-AB78-60332C8E1380}" type="slidenum">
              <a:rPr lang="en-US" smtClean="0"/>
              <a:pPr/>
              <a:t>‹#›</a:t>
            </a:fld>
            <a:endParaRPr lang="en-US"/>
          </a:p>
        </p:txBody>
      </p:sp>
    </p:spTree>
    <p:extLst>
      <p:ext uri="{BB962C8B-B14F-4D97-AF65-F5344CB8AC3E}">
        <p14:creationId xmlns:p14="http://schemas.microsoft.com/office/powerpoint/2010/main" xmlns="" val="19842918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smtClean="0"/>
              <a:t>TREATING HIGH CONFLICT FAMILIES: ETHICAL AND PROFESSIONAL ISSUES</a:t>
            </a:r>
            <a:endParaRPr lang="en-US" b="1" dirty="0"/>
          </a:p>
        </p:txBody>
      </p:sp>
      <p:sp>
        <p:nvSpPr>
          <p:cNvPr id="3" name="Subtitle 2"/>
          <p:cNvSpPr>
            <a:spLocks noGrp="1"/>
          </p:cNvSpPr>
          <p:nvPr>
            <p:ph type="subTitle" idx="1"/>
          </p:nvPr>
        </p:nvSpPr>
        <p:spPr/>
        <p:txBody>
          <a:bodyPr/>
          <a:lstStyle/>
          <a:p>
            <a:endParaRPr lang="en-US" b="1" dirty="0"/>
          </a:p>
        </p:txBody>
      </p:sp>
    </p:spTree>
    <p:extLst>
      <p:ext uri="{BB962C8B-B14F-4D97-AF65-F5344CB8AC3E}">
        <p14:creationId xmlns:p14="http://schemas.microsoft.com/office/powerpoint/2010/main" xmlns="" val="136300933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 physical violence</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dirty="0" smtClean="0"/>
              <a:t>Chronic exposure can have a cumulative effect on physiological and neuroendocrine regulation.</a:t>
            </a:r>
          </a:p>
          <a:p>
            <a:pPr algn="just"/>
            <a:endParaRPr lang="en-US" dirty="0" smtClean="0"/>
          </a:p>
          <a:p>
            <a:pPr algn="just"/>
            <a:r>
              <a:rPr lang="en-US" dirty="0" smtClean="0"/>
              <a:t>Possible aggression, conduct disorder, delinquency, antisocial behavior, anxiety, depression, suicide.</a:t>
            </a:r>
          </a:p>
          <a:p>
            <a:pPr algn="just"/>
            <a:endParaRPr lang="en-US" dirty="0" smtClean="0"/>
          </a:p>
          <a:p>
            <a:pPr algn="just"/>
            <a:r>
              <a:rPr lang="en-US" dirty="0" smtClean="0"/>
              <a:t>Increased rates of physical health problems across the lifespan.</a:t>
            </a:r>
            <a:endParaRPr lang="en-US" dirty="0"/>
          </a:p>
        </p:txBody>
      </p:sp>
    </p:spTree>
    <p:extLst>
      <p:ext uri="{BB962C8B-B14F-4D97-AF65-F5344CB8AC3E}">
        <p14:creationId xmlns:p14="http://schemas.microsoft.com/office/powerpoint/2010/main" xmlns="" val="22592709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RESILLIENCE</a:t>
            </a:r>
            <a:endParaRPr lang="en-US" b="1" dirty="0"/>
          </a:p>
        </p:txBody>
      </p:sp>
      <p:sp>
        <p:nvSpPr>
          <p:cNvPr id="3" name="Content Placeholder 2"/>
          <p:cNvSpPr>
            <a:spLocks noGrp="1"/>
          </p:cNvSpPr>
          <p:nvPr>
            <p:ph idx="1"/>
          </p:nvPr>
        </p:nvSpPr>
        <p:spPr/>
        <p:txBody>
          <a:bodyPr/>
          <a:lstStyle/>
          <a:p>
            <a:pPr algn="just"/>
            <a:endParaRPr lang="en-US" dirty="0" smtClean="0"/>
          </a:p>
          <a:p>
            <a:pPr algn="just"/>
            <a:r>
              <a:rPr lang="en-US" dirty="0" smtClean="0"/>
              <a:t>How a child responds to high conflict is dependent upon such factors as genetics, temperament, physiology, cognitive development, life experiences, the availability of protective factors (e.g. grandparents, other relationships, extracurricular activities, and many other factors.)</a:t>
            </a:r>
            <a:endParaRPr lang="en-US" dirty="0"/>
          </a:p>
        </p:txBody>
      </p:sp>
    </p:spTree>
    <p:extLst>
      <p:ext uri="{BB962C8B-B14F-4D97-AF65-F5344CB8AC3E}">
        <p14:creationId xmlns:p14="http://schemas.microsoft.com/office/powerpoint/2010/main" xmlns="" val="41800618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FATAL ASSUMPTION</a:t>
            </a:r>
            <a:endParaRPr lang="en-US" b="1" dirty="0"/>
          </a:p>
        </p:txBody>
      </p:sp>
      <p:sp>
        <p:nvSpPr>
          <p:cNvPr id="3" name="Content Placeholder 2"/>
          <p:cNvSpPr>
            <a:spLocks noGrp="1"/>
          </p:cNvSpPr>
          <p:nvPr>
            <p:ph idx="1"/>
          </p:nvPr>
        </p:nvSpPr>
        <p:spPr/>
        <p:txBody>
          <a:bodyPr/>
          <a:lstStyle/>
          <a:p>
            <a:pPr algn="just"/>
            <a:endParaRPr lang="en-US" dirty="0" smtClean="0"/>
          </a:p>
          <a:p>
            <a:pPr algn="just"/>
            <a:endParaRPr lang="en-US" dirty="0"/>
          </a:p>
          <a:p>
            <a:pPr algn="just"/>
            <a:r>
              <a:rPr lang="en-US" dirty="0" smtClean="0"/>
              <a:t>Do not assume because a child has been exposed to a high conflict family that the child suffers from a specific disorder (e.g., PTSD).  </a:t>
            </a:r>
            <a:endParaRPr lang="en-US" dirty="0"/>
          </a:p>
        </p:txBody>
      </p:sp>
    </p:spTree>
    <p:extLst>
      <p:ext uri="{BB962C8B-B14F-4D97-AF65-F5344CB8AC3E}">
        <p14:creationId xmlns:p14="http://schemas.microsoft.com/office/powerpoint/2010/main" xmlns="" val="26721751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PROCEDURAL CONSIDERATIONS</a:t>
            </a:r>
            <a:endParaRPr lang="en-US" b="1" dirty="0"/>
          </a:p>
        </p:txBody>
      </p:sp>
      <p:sp>
        <p:nvSpPr>
          <p:cNvPr id="3" name="Content Placeholder 2"/>
          <p:cNvSpPr>
            <a:spLocks noGrp="1"/>
          </p:cNvSpPr>
          <p:nvPr>
            <p:ph idx="1"/>
          </p:nvPr>
        </p:nvSpPr>
        <p:spPr/>
        <p:txBody>
          <a:bodyPr/>
          <a:lstStyle/>
          <a:p>
            <a:pPr algn="just"/>
            <a:endParaRPr lang="en-US" dirty="0" smtClean="0"/>
          </a:p>
          <a:p>
            <a:pPr algn="just"/>
            <a:r>
              <a:rPr lang="en-US" dirty="0" smtClean="0"/>
              <a:t>Many high conflict families are involved in custody evaluations or other litigation, or are creating a paper and professional trail to support some type of litigation, or even a criminal complaint.  Said processes often exacerbate polarization and blame.  </a:t>
            </a:r>
            <a:endParaRPr lang="en-US" dirty="0"/>
          </a:p>
          <a:p>
            <a:pPr algn="just"/>
            <a:endParaRPr lang="en-US" dirty="0" smtClean="0"/>
          </a:p>
          <a:p>
            <a:pPr marL="0" indent="0" algn="just">
              <a:buNone/>
            </a:pPr>
            <a:endParaRPr lang="en-US" dirty="0" smtClean="0"/>
          </a:p>
        </p:txBody>
      </p:sp>
    </p:spTree>
    <p:extLst>
      <p:ext uri="{BB962C8B-B14F-4D97-AF65-F5344CB8AC3E}">
        <p14:creationId xmlns:p14="http://schemas.microsoft.com/office/powerpoint/2010/main" xmlns="" val="18203918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ATTORNEYS</a:t>
            </a:r>
            <a:endParaRPr lang="en-US" b="1" dirty="0"/>
          </a:p>
        </p:txBody>
      </p:sp>
      <p:sp>
        <p:nvSpPr>
          <p:cNvPr id="3" name="Content Placeholder 2"/>
          <p:cNvSpPr>
            <a:spLocks noGrp="1"/>
          </p:cNvSpPr>
          <p:nvPr>
            <p:ph idx="1"/>
          </p:nvPr>
        </p:nvSpPr>
        <p:spPr/>
        <p:txBody>
          <a:bodyPr/>
          <a:lstStyle/>
          <a:p>
            <a:endParaRPr lang="en-US" dirty="0" smtClean="0"/>
          </a:p>
          <a:p>
            <a:pPr algn="just"/>
            <a:r>
              <a:rPr lang="en-US" dirty="0" smtClean="0"/>
              <a:t>Some attorneys become too involved with their clients and may even personalize the feelings of their clients.  Some may find litigation to be financially rewarding.  The egos of some may not let them lose.</a:t>
            </a:r>
            <a:endParaRPr lang="en-US" dirty="0"/>
          </a:p>
        </p:txBody>
      </p:sp>
    </p:spTree>
    <p:extLst>
      <p:ext uri="{BB962C8B-B14F-4D97-AF65-F5344CB8AC3E}">
        <p14:creationId xmlns:p14="http://schemas.microsoft.com/office/powerpoint/2010/main" xmlns="" val="7726336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THERAPISTS</a:t>
            </a:r>
            <a:endParaRPr lang="en-US" b="1" dirty="0"/>
          </a:p>
        </p:txBody>
      </p:sp>
      <p:sp>
        <p:nvSpPr>
          <p:cNvPr id="3" name="Content Placeholder 2"/>
          <p:cNvSpPr>
            <a:spLocks noGrp="1"/>
          </p:cNvSpPr>
          <p:nvPr>
            <p:ph idx="1"/>
          </p:nvPr>
        </p:nvSpPr>
        <p:spPr/>
        <p:txBody>
          <a:bodyPr/>
          <a:lstStyle/>
          <a:p>
            <a:pPr algn="just"/>
            <a:endParaRPr lang="en-US" dirty="0" smtClean="0"/>
          </a:p>
          <a:p>
            <a:pPr algn="just"/>
            <a:r>
              <a:rPr lang="en-US" dirty="0" smtClean="0"/>
              <a:t>Therapists who have an inadequate information base or who have trouble maintaining appropriate boundaries may write letters or provide therapy which allows the client to avoid accepting responsibility for his or her actions.</a:t>
            </a:r>
            <a:endParaRPr lang="en-US" dirty="0"/>
          </a:p>
        </p:txBody>
      </p:sp>
    </p:spTree>
    <p:extLst>
      <p:ext uri="{BB962C8B-B14F-4D97-AF65-F5344CB8AC3E}">
        <p14:creationId xmlns:p14="http://schemas.microsoft.com/office/powerpoint/2010/main" xmlns="" val="14612830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FRIENDS AND FAMILY</a:t>
            </a:r>
            <a:endParaRPr lang="en-US" b="1" dirty="0"/>
          </a:p>
        </p:txBody>
      </p:sp>
      <p:sp>
        <p:nvSpPr>
          <p:cNvPr id="3" name="Content Placeholder 2"/>
          <p:cNvSpPr>
            <a:spLocks noGrp="1"/>
          </p:cNvSpPr>
          <p:nvPr>
            <p:ph idx="1"/>
          </p:nvPr>
        </p:nvSpPr>
        <p:spPr/>
        <p:txBody>
          <a:bodyPr/>
          <a:lstStyle/>
          <a:p>
            <a:pPr algn="just"/>
            <a:endParaRPr lang="en-US" dirty="0" smtClean="0"/>
          </a:p>
          <a:p>
            <a:pPr algn="just"/>
            <a:endParaRPr lang="en-US" dirty="0"/>
          </a:p>
          <a:p>
            <a:pPr algn="just"/>
            <a:r>
              <a:rPr lang="en-US" dirty="0" smtClean="0"/>
              <a:t>Friends and family may reinforce cognitive or factual distortions, may reinforce projection of blame,   and may otherwise reinforce or exacerbate conflict.</a:t>
            </a:r>
            <a:endParaRPr lang="en-US" dirty="0"/>
          </a:p>
        </p:txBody>
      </p:sp>
    </p:spTree>
    <p:extLst>
      <p:ext uri="{BB962C8B-B14F-4D97-AF65-F5344CB8AC3E}">
        <p14:creationId xmlns:p14="http://schemas.microsoft.com/office/powerpoint/2010/main" xmlns="" val="9552420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TREATMENT CONSIDERATIONS</a:t>
            </a:r>
            <a:endParaRPr lang="en-US" b="1" dirty="0"/>
          </a:p>
        </p:txBody>
      </p:sp>
      <p:sp>
        <p:nvSpPr>
          <p:cNvPr id="3" name="Content Placeholder 2"/>
          <p:cNvSpPr>
            <a:spLocks noGrp="1"/>
          </p:cNvSpPr>
          <p:nvPr>
            <p:ph idx="1"/>
          </p:nvPr>
        </p:nvSpPr>
        <p:spPr/>
        <p:txBody>
          <a:bodyPr>
            <a:normAutofit lnSpcReduction="10000"/>
          </a:bodyPr>
          <a:lstStyle/>
          <a:p>
            <a:pPr algn="just"/>
            <a:r>
              <a:rPr lang="en-US" dirty="0" smtClean="0"/>
              <a:t>Avoid supportive therapy.  Parents often need therapeutic confrontation.</a:t>
            </a:r>
            <a:endParaRPr lang="en-US" dirty="0"/>
          </a:p>
          <a:p>
            <a:pPr algn="just"/>
            <a:r>
              <a:rPr lang="en-US" dirty="0" smtClean="0"/>
              <a:t>Teach parents how to differentiate between their own thoughts, needs, and feelings, and those of the children.</a:t>
            </a:r>
          </a:p>
          <a:p>
            <a:pPr algn="just"/>
            <a:r>
              <a:rPr lang="en-US" dirty="0" smtClean="0"/>
              <a:t>Teach parents to take personal responsibility.</a:t>
            </a:r>
          </a:p>
          <a:p>
            <a:pPr algn="just"/>
            <a:r>
              <a:rPr lang="en-US" dirty="0" smtClean="0"/>
              <a:t>Help the parents to develop empathy and understanding of their children’s feelings and needs.</a:t>
            </a:r>
            <a:endParaRPr lang="en-US" dirty="0"/>
          </a:p>
        </p:txBody>
      </p:sp>
    </p:spTree>
    <p:extLst>
      <p:ext uri="{BB962C8B-B14F-4D97-AF65-F5344CB8AC3E}">
        <p14:creationId xmlns:p14="http://schemas.microsoft.com/office/powerpoint/2010/main" xmlns="" val="42510539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TREATMENT</a:t>
            </a:r>
            <a:endParaRPr lang="en-US" b="1" dirty="0"/>
          </a:p>
        </p:txBody>
      </p:sp>
      <p:sp>
        <p:nvSpPr>
          <p:cNvPr id="3" name="Content Placeholder 2"/>
          <p:cNvSpPr>
            <a:spLocks noGrp="1"/>
          </p:cNvSpPr>
          <p:nvPr>
            <p:ph idx="1"/>
          </p:nvPr>
        </p:nvSpPr>
        <p:spPr/>
        <p:txBody>
          <a:bodyPr>
            <a:normAutofit lnSpcReduction="10000"/>
          </a:bodyPr>
          <a:lstStyle/>
          <a:p>
            <a:pPr algn="just"/>
            <a:r>
              <a:rPr lang="en-US" dirty="0" smtClean="0"/>
              <a:t>Teach parents to consider alternative solutions, problem solving, and conflict resolution skills</a:t>
            </a:r>
          </a:p>
          <a:p>
            <a:pPr algn="just"/>
            <a:endParaRPr lang="en-US" dirty="0" smtClean="0"/>
          </a:p>
          <a:p>
            <a:pPr algn="just"/>
            <a:r>
              <a:rPr lang="en-US" dirty="0" smtClean="0"/>
              <a:t>Help the children learn coping skills</a:t>
            </a:r>
          </a:p>
          <a:p>
            <a:pPr algn="just"/>
            <a:endParaRPr lang="en-US" dirty="0" smtClean="0"/>
          </a:p>
          <a:p>
            <a:pPr algn="just"/>
            <a:r>
              <a:rPr lang="en-US" dirty="0" smtClean="0"/>
              <a:t>Help children to understand their feelings and to develop healthy ways to express their feelings.</a:t>
            </a:r>
            <a:endParaRPr lang="en-US" dirty="0"/>
          </a:p>
        </p:txBody>
      </p:sp>
    </p:spTree>
    <p:extLst>
      <p:ext uri="{BB962C8B-B14F-4D97-AF65-F5344CB8AC3E}">
        <p14:creationId xmlns:p14="http://schemas.microsoft.com/office/powerpoint/2010/main" xmlns="" val="4685527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TREATMENT</a:t>
            </a:r>
            <a:endParaRPr lang="en-US" b="1" dirty="0"/>
          </a:p>
        </p:txBody>
      </p:sp>
      <p:sp>
        <p:nvSpPr>
          <p:cNvPr id="3" name="Content Placeholder 2"/>
          <p:cNvSpPr>
            <a:spLocks noGrp="1"/>
          </p:cNvSpPr>
          <p:nvPr>
            <p:ph idx="1"/>
          </p:nvPr>
        </p:nvSpPr>
        <p:spPr/>
        <p:txBody>
          <a:bodyPr/>
          <a:lstStyle/>
          <a:p>
            <a:pPr algn="just"/>
            <a:endParaRPr lang="en-US" dirty="0" smtClean="0"/>
          </a:p>
          <a:p>
            <a:pPr algn="just"/>
            <a:r>
              <a:rPr lang="en-US" dirty="0" smtClean="0"/>
              <a:t>Help children to separate their feelings from those of their parents in order to reduce loyalty conflicts.</a:t>
            </a:r>
          </a:p>
          <a:p>
            <a:pPr algn="just"/>
            <a:r>
              <a:rPr lang="en-US" dirty="0" smtClean="0"/>
              <a:t>Give clear, structured recommendations.  The more vague or flexible the recommendations, the greater the risk for manipulation or new conflicts.</a:t>
            </a:r>
            <a:endParaRPr lang="en-US" dirty="0"/>
          </a:p>
        </p:txBody>
      </p:sp>
    </p:spTree>
    <p:extLst>
      <p:ext uri="{BB962C8B-B14F-4D97-AF65-F5344CB8AC3E}">
        <p14:creationId xmlns:p14="http://schemas.microsoft.com/office/powerpoint/2010/main" xmlns="" val="38169757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26162"/>
          </a:xfrm>
        </p:spPr>
        <p:txBody>
          <a:bodyPr>
            <a:normAutofit/>
          </a:bodyPr>
          <a:lstStyle/>
          <a:p>
            <a:r>
              <a:rPr lang="en-US" dirty="0" smtClean="0"/>
              <a:t>PPA ETHICS CONFERENCE</a:t>
            </a:r>
            <a:br>
              <a:rPr lang="en-US" dirty="0" smtClean="0"/>
            </a:br>
            <a:r>
              <a:rPr lang="en-US" dirty="0" smtClean="0"/>
              <a:t>November 3, 2011</a:t>
            </a:r>
            <a:br>
              <a:rPr lang="en-US" dirty="0" smtClean="0"/>
            </a:br>
            <a:r>
              <a:rPr lang="en-US" dirty="0"/>
              <a:t/>
            </a:r>
            <a:br>
              <a:rPr lang="en-US" dirty="0"/>
            </a:br>
            <a:r>
              <a:rPr lang="en-US" dirty="0" smtClean="0"/>
              <a:t>Bruce E. </a:t>
            </a:r>
            <a:r>
              <a:rPr lang="en-US" dirty="0" err="1" smtClean="0"/>
              <a:t>Mapes</a:t>
            </a:r>
            <a:r>
              <a:rPr lang="en-US" dirty="0" smtClean="0"/>
              <a:t>, Ph.D.</a:t>
            </a:r>
            <a:br>
              <a:rPr lang="en-US" dirty="0" smtClean="0"/>
            </a:br>
            <a:r>
              <a:rPr lang="en-US" dirty="0" smtClean="0"/>
              <a:t>610-696-8741</a:t>
            </a:r>
            <a:br>
              <a:rPr lang="en-US" dirty="0" smtClean="0"/>
            </a:br>
            <a:r>
              <a:rPr lang="en-US" dirty="0" smtClean="0"/>
              <a:t>maroje@hotmail.com</a:t>
            </a:r>
            <a:br>
              <a:rPr lang="en-US" dirty="0" smtClean="0"/>
            </a:br>
            <a:endParaRPr lang="en-US" dirty="0"/>
          </a:p>
        </p:txBody>
      </p:sp>
    </p:spTree>
    <p:extLst>
      <p:ext uri="{BB962C8B-B14F-4D97-AF65-F5344CB8AC3E}">
        <p14:creationId xmlns:p14="http://schemas.microsoft.com/office/powerpoint/2010/main" xmlns="" val="301342126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PARALLEL PARENTING</a:t>
            </a:r>
            <a:endParaRPr lang="en-US" b="1" dirty="0"/>
          </a:p>
        </p:txBody>
      </p:sp>
      <p:sp>
        <p:nvSpPr>
          <p:cNvPr id="3" name="Content Placeholder 2"/>
          <p:cNvSpPr>
            <a:spLocks noGrp="1"/>
          </p:cNvSpPr>
          <p:nvPr>
            <p:ph idx="1"/>
          </p:nvPr>
        </p:nvSpPr>
        <p:spPr/>
        <p:txBody>
          <a:bodyPr/>
          <a:lstStyle/>
          <a:p>
            <a:pPr algn="just"/>
            <a:r>
              <a:rPr lang="en-US" dirty="0" smtClean="0"/>
              <a:t>Parents parent at different times but no direct contact with each other.  </a:t>
            </a:r>
          </a:p>
          <a:p>
            <a:pPr algn="just"/>
            <a:r>
              <a:rPr lang="en-US" dirty="0" smtClean="0"/>
              <a:t>They perform the same or complementary parenting tasks.</a:t>
            </a:r>
          </a:p>
          <a:p>
            <a:pPr algn="just"/>
            <a:r>
              <a:rPr lang="en-US" dirty="0" smtClean="0"/>
              <a:t>A clear plan is developed to define how each parent will participate in extracurricular activities, help with school work, take care of medical needs.</a:t>
            </a:r>
            <a:endParaRPr lang="en-US" dirty="0"/>
          </a:p>
        </p:txBody>
      </p:sp>
    </p:spTree>
    <p:extLst>
      <p:ext uri="{BB962C8B-B14F-4D97-AF65-F5344CB8AC3E}">
        <p14:creationId xmlns:p14="http://schemas.microsoft.com/office/powerpoint/2010/main" xmlns="" val="52020429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Parallel parenting</a:t>
            </a:r>
            <a:endParaRPr lang="en-US" dirty="0"/>
          </a:p>
        </p:txBody>
      </p:sp>
      <p:sp>
        <p:nvSpPr>
          <p:cNvPr id="3" name="Content Placeholder 2"/>
          <p:cNvSpPr>
            <a:spLocks noGrp="1"/>
          </p:cNvSpPr>
          <p:nvPr>
            <p:ph idx="1"/>
          </p:nvPr>
        </p:nvSpPr>
        <p:spPr/>
        <p:txBody>
          <a:bodyPr/>
          <a:lstStyle/>
          <a:p>
            <a:r>
              <a:rPr lang="en-US" dirty="0" smtClean="0"/>
              <a:t>Initially requires a neutral third party to develop the plan.</a:t>
            </a:r>
          </a:p>
          <a:p>
            <a:endParaRPr lang="en-US" dirty="0"/>
          </a:p>
          <a:p>
            <a:r>
              <a:rPr lang="en-US" dirty="0" smtClean="0"/>
              <a:t>Encourage parents to communicate through e-mails and faxes.</a:t>
            </a:r>
            <a:endParaRPr lang="en-US" dirty="0"/>
          </a:p>
        </p:txBody>
      </p:sp>
    </p:spTree>
    <p:extLst>
      <p:ext uri="{BB962C8B-B14F-4D97-AF65-F5344CB8AC3E}">
        <p14:creationId xmlns:p14="http://schemas.microsoft.com/office/powerpoint/2010/main" xmlns="" val="7923677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SAFETY FIRST</a:t>
            </a:r>
            <a:endParaRPr lang="en-US" b="1" dirty="0"/>
          </a:p>
        </p:txBody>
      </p:sp>
      <p:sp>
        <p:nvSpPr>
          <p:cNvPr id="3" name="Content Placeholder 2"/>
          <p:cNvSpPr>
            <a:spLocks noGrp="1"/>
          </p:cNvSpPr>
          <p:nvPr>
            <p:ph idx="1"/>
          </p:nvPr>
        </p:nvSpPr>
        <p:spPr/>
        <p:txBody>
          <a:bodyPr/>
          <a:lstStyle/>
          <a:p>
            <a:pPr algn="just"/>
            <a:endParaRPr lang="en-US" dirty="0" smtClean="0"/>
          </a:p>
          <a:p>
            <a:pPr algn="just"/>
            <a:endParaRPr lang="en-US" dirty="0"/>
          </a:p>
          <a:p>
            <a:pPr algn="just"/>
            <a:r>
              <a:rPr lang="en-US" dirty="0" smtClean="0"/>
              <a:t>Regardless of the issues involved, your first responsibility should be the physical safety of each individual.</a:t>
            </a:r>
            <a:endParaRPr lang="en-US" dirty="0"/>
          </a:p>
        </p:txBody>
      </p:sp>
    </p:spTree>
    <p:extLst>
      <p:ext uri="{BB962C8B-B14F-4D97-AF65-F5344CB8AC3E}">
        <p14:creationId xmlns:p14="http://schemas.microsoft.com/office/powerpoint/2010/main" xmlns="" val="1372693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DUAL ROLES / RELATIONSHIPS</a:t>
            </a:r>
            <a:endParaRPr lang="en-US" b="1" dirty="0"/>
          </a:p>
        </p:txBody>
      </p:sp>
      <p:sp>
        <p:nvSpPr>
          <p:cNvPr id="3" name="Content Placeholder 2"/>
          <p:cNvSpPr>
            <a:spLocks noGrp="1"/>
          </p:cNvSpPr>
          <p:nvPr>
            <p:ph idx="1"/>
          </p:nvPr>
        </p:nvSpPr>
        <p:spPr/>
        <p:txBody>
          <a:bodyPr>
            <a:normAutofit/>
          </a:bodyPr>
          <a:lstStyle/>
          <a:p>
            <a:pPr marL="0" indent="0" algn="just">
              <a:buNone/>
            </a:pPr>
            <a:endParaRPr lang="en-US" dirty="0" smtClean="0"/>
          </a:p>
          <a:p>
            <a:pPr algn="just"/>
            <a:r>
              <a:rPr lang="en-US" dirty="0" smtClean="0"/>
              <a:t>Hidden agendas</a:t>
            </a:r>
          </a:p>
          <a:p>
            <a:pPr algn="just"/>
            <a:r>
              <a:rPr lang="en-US" dirty="0" smtClean="0"/>
              <a:t>Manipulation</a:t>
            </a:r>
          </a:p>
          <a:p>
            <a:pPr algn="just"/>
            <a:r>
              <a:rPr lang="en-US" dirty="0" smtClean="0"/>
              <a:t>Splitting</a:t>
            </a:r>
          </a:p>
          <a:p>
            <a:pPr algn="just"/>
            <a:r>
              <a:rPr lang="en-US" dirty="0" smtClean="0"/>
              <a:t>Trust</a:t>
            </a:r>
            <a:endParaRPr lang="en-US" dirty="0"/>
          </a:p>
        </p:txBody>
      </p:sp>
    </p:spTree>
    <p:extLst>
      <p:ext uri="{BB962C8B-B14F-4D97-AF65-F5344CB8AC3E}">
        <p14:creationId xmlns:p14="http://schemas.microsoft.com/office/powerpoint/2010/main" xmlns="" val="4938914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BOUNDARIES</a:t>
            </a:r>
            <a:endParaRPr lang="en-US" b="1" dirty="0"/>
          </a:p>
        </p:txBody>
      </p:sp>
      <p:sp>
        <p:nvSpPr>
          <p:cNvPr id="3" name="Content Placeholder 2"/>
          <p:cNvSpPr>
            <a:spLocks noGrp="1"/>
          </p:cNvSpPr>
          <p:nvPr>
            <p:ph idx="1"/>
          </p:nvPr>
        </p:nvSpPr>
        <p:spPr/>
        <p:txBody>
          <a:bodyPr/>
          <a:lstStyle/>
          <a:p>
            <a:pPr algn="just"/>
            <a:r>
              <a:rPr lang="en-US" dirty="0" smtClean="0"/>
              <a:t>Who is your patient?  What is your role?</a:t>
            </a:r>
          </a:p>
          <a:p>
            <a:pPr algn="just"/>
            <a:r>
              <a:rPr lang="en-US" dirty="0" smtClean="0"/>
              <a:t>Do you have information base necessary to offer an opinion?</a:t>
            </a:r>
          </a:p>
          <a:p>
            <a:pPr algn="just"/>
            <a:r>
              <a:rPr lang="en-US" dirty="0" smtClean="0"/>
              <a:t>Do you have independent evidence to support allegations?</a:t>
            </a:r>
          </a:p>
          <a:p>
            <a:pPr algn="just"/>
            <a:r>
              <a:rPr lang="en-US" dirty="0" smtClean="0"/>
              <a:t>Can you offer an opinion concerning someone you have not met?</a:t>
            </a:r>
            <a:endParaRPr lang="en-US" dirty="0"/>
          </a:p>
        </p:txBody>
      </p:sp>
    </p:spTree>
    <p:extLst>
      <p:ext uri="{BB962C8B-B14F-4D97-AF65-F5344CB8AC3E}">
        <p14:creationId xmlns:p14="http://schemas.microsoft.com/office/powerpoint/2010/main" xmlns="" val="105402480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THIRD PARTIES</a:t>
            </a:r>
            <a:endParaRPr lang="en-US" b="1" dirty="0"/>
          </a:p>
        </p:txBody>
      </p:sp>
      <p:sp>
        <p:nvSpPr>
          <p:cNvPr id="3" name="Content Placeholder 2"/>
          <p:cNvSpPr>
            <a:spLocks noGrp="1"/>
          </p:cNvSpPr>
          <p:nvPr>
            <p:ph idx="1"/>
          </p:nvPr>
        </p:nvSpPr>
        <p:spPr/>
        <p:txBody>
          <a:bodyPr/>
          <a:lstStyle/>
          <a:p>
            <a:pPr algn="just"/>
            <a:endParaRPr lang="en-US" dirty="0" smtClean="0"/>
          </a:p>
          <a:p>
            <a:pPr algn="just"/>
            <a:r>
              <a:rPr lang="en-US" dirty="0" smtClean="0"/>
              <a:t>If you are treating a couple or family, avoid consulting with one party</a:t>
            </a:r>
          </a:p>
          <a:p>
            <a:pPr algn="just"/>
            <a:r>
              <a:rPr lang="en-US" dirty="0" smtClean="0"/>
              <a:t>Beware of talking with attorneys</a:t>
            </a:r>
          </a:p>
          <a:p>
            <a:pPr algn="just"/>
            <a:r>
              <a:rPr lang="en-US" dirty="0" smtClean="0"/>
              <a:t>Beware of talking with families and friends</a:t>
            </a:r>
          </a:p>
          <a:p>
            <a:pPr algn="just"/>
            <a:r>
              <a:rPr lang="en-US" dirty="0" smtClean="0"/>
              <a:t>Fully inform all parties of any third party inquiries or communications</a:t>
            </a:r>
          </a:p>
          <a:p>
            <a:pPr algn="just"/>
            <a:endParaRPr lang="en-US" dirty="0"/>
          </a:p>
        </p:txBody>
      </p:sp>
    </p:spTree>
    <p:extLst>
      <p:ext uri="{BB962C8B-B14F-4D97-AF65-F5344CB8AC3E}">
        <p14:creationId xmlns:p14="http://schemas.microsoft.com/office/powerpoint/2010/main" xmlns="" val="41076046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RELEASING RECORDS</a:t>
            </a:r>
            <a:endParaRPr lang="en-US" b="1" dirty="0"/>
          </a:p>
        </p:txBody>
      </p:sp>
      <p:sp>
        <p:nvSpPr>
          <p:cNvPr id="3" name="Content Placeholder 2"/>
          <p:cNvSpPr>
            <a:spLocks noGrp="1"/>
          </p:cNvSpPr>
          <p:nvPr>
            <p:ph idx="1"/>
          </p:nvPr>
        </p:nvSpPr>
        <p:spPr/>
        <p:txBody>
          <a:bodyPr/>
          <a:lstStyle/>
          <a:p>
            <a:pPr algn="just"/>
            <a:endParaRPr lang="en-US" dirty="0" smtClean="0"/>
          </a:p>
          <a:p>
            <a:pPr algn="just"/>
            <a:r>
              <a:rPr lang="en-US" dirty="0" smtClean="0"/>
              <a:t>Subpoena v. Court Order</a:t>
            </a:r>
          </a:p>
          <a:p>
            <a:pPr algn="just"/>
            <a:endParaRPr lang="en-US" dirty="0" smtClean="0"/>
          </a:p>
          <a:p>
            <a:pPr algn="just"/>
            <a:r>
              <a:rPr lang="en-US" dirty="0" smtClean="0"/>
              <a:t>Written authorizations and compliance</a:t>
            </a:r>
          </a:p>
          <a:p>
            <a:pPr algn="just"/>
            <a:endParaRPr lang="en-US" dirty="0" smtClean="0"/>
          </a:p>
          <a:p>
            <a:pPr algn="just"/>
            <a:r>
              <a:rPr lang="en-US" dirty="0" smtClean="0"/>
              <a:t>Confidentiality and privilege</a:t>
            </a:r>
          </a:p>
          <a:p>
            <a:pPr marL="0" indent="0" algn="just">
              <a:buNone/>
            </a:pPr>
            <a:endParaRPr lang="en-US" dirty="0" smtClean="0"/>
          </a:p>
          <a:p>
            <a:pPr algn="just"/>
            <a:endParaRPr lang="en-US" dirty="0" smtClean="0"/>
          </a:p>
        </p:txBody>
      </p:sp>
    </p:spTree>
    <p:extLst>
      <p:ext uri="{BB962C8B-B14F-4D97-AF65-F5344CB8AC3E}">
        <p14:creationId xmlns:p14="http://schemas.microsoft.com/office/powerpoint/2010/main" xmlns="" val="119245310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INFORMED CONSENT</a:t>
            </a:r>
            <a:endParaRPr lang="en-US" b="1" dirty="0"/>
          </a:p>
        </p:txBody>
      </p:sp>
      <p:sp>
        <p:nvSpPr>
          <p:cNvPr id="3" name="Content Placeholder 2"/>
          <p:cNvSpPr>
            <a:spLocks noGrp="1"/>
          </p:cNvSpPr>
          <p:nvPr>
            <p:ph idx="1"/>
          </p:nvPr>
        </p:nvSpPr>
        <p:spPr/>
        <p:txBody>
          <a:bodyPr/>
          <a:lstStyle/>
          <a:p>
            <a:endParaRPr lang="en-US" dirty="0" smtClean="0"/>
          </a:p>
          <a:p>
            <a:r>
              <a:rPr lang="en-US" dirty="0" smtClean="0"/>
              <a:t>Specify all policies, procedures, and your role up front.  Preferably in writing.</a:t>
            </a:r>
          </a:p>
          <a:p>
            <a:r>
              <a:rPr lang="en-US" dirty="0" smtClean="0"/>
              <a:t>Do not deviate from the four corners of your informed consent.</a:t>
            </a:r>
          </a:p>
          <a:p>
            <a:r>
              <a:rPr lang="en-US" dirty="0" smtClean="0"/>
              <a:t>New informed consent for each episode of treatment.</a:t>
            </a:r>
            <a:endParaRPr lang="en-US" dirty="0"/>
          </a:p>
        </p:txBody>
      </p:sp>
    </p:spTree>
    <p:extLst>
      <p:ext uri="{BB962C8B-B14F-4D97-AF65-F5344CB8AC3E}">
        <p14:creationId xmlns:p14="http://schemas.microsoft.com/office/powerpoint/2010/main" xmlns="" val="239694156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RECORD KEEPING</a:t>
            </a:r>
            <a:endParaRPr lang="en-US" b="1" dirty="0"/>
          </a:p>
        </p:txBody>
      </p:sp>
      <p:sp>
        <p:nvSpPr>
          <p:cNvPr id="3" name="Content Placeholder 2"/>
          <p:cNvSpPr>
            <a:spLocks noGrp="1"/>
          </p:cNvSpPr>
          <p:nvPr>
            <p:ph idx="1"/>
          </p:nvPr>
        </p:nvSpPr>
        <p:spPr/>
        <p:txBody>
          <a:bodyPr/>
          <a:lstStyle/>
          <a:p>
            <a:pPr algn="just"/>
            <a:r>
              <a:rPr lang="en-US" dirty="0" smtClean="0"/>
              <a:t>If it is not written in your notes, it didn’t happen</a:t>
            </a:r>
          </a:p>
          <a:p>
            <a:pPr algn="just"/>
            <a:endParaRPr lang="en-US" dirty="0" smtClean="0"/>
          </a:p>
          <a:p>
            <a:pPr algn="just"/>
            <a:r>
              <a:rPr lang="en-US" dirty="0" smtClean="0"/>
              <a:t>Document everything</a:t>
            </a:r>
          </a:p>
          <a:p>
            <a:pPr algn="just"/>
            <a:endParaRPr lang="en-US" dirty="0" smtClean="0"/>
          </a:p>
          <a:p>
            <a:pPr algn="just"/>
            <a:r>
              <a:rPr lang="en-US" dirty="0" smtClean="0"/>
              <a:t>Make sure you can explain your decision-making at a later date.</a:t>
            </a:r>
            <a:endParaRPr lang="en-US" dirty="0"/>
          </a:p>
        </p:txBody>
      </p:sp>
    </p:spTree>
    <p:extLst>
      <p:ext uri="{BB962C8B-B14F-4D97-AF65-F5344CB8AC3E}">
        <p14:creationId xmlns:p14="http://schemas.microsoft.com/office/powerpoint/2010/main" xmlns="" val="37607076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CURRENT RESEARCH</a:t>
            </a:r>
            <a:endParaRPr lang="en-US" b="1" dirty="0"/>
          </a:p>
        </p:txBody>
      </p:sp>
      <p:sp>
        <p:nvSpPr>
          <p:cNvPr id="3" name="Content Placeholder 2"/>
          <p:cNvSpPr>
            <a:spLocks noGrp="1"/>
          </p:cNvSpPr>
          <p:nvPr>
            <p:ph idx="1"/>
          </p:nvPr>
        </p:nvSpPr>
        <p:spPr/>
        <p:txBody>
          <a:bodyPr/>
          <a:lstStyle/>
          <a:p>
            <a:pPr algn="ctr">
              <a:buNone/>
            </a:pPr>
            <a:r>
              <a:rPr lang="en-US" u="sng" dirty="0" err="1" smtClean="0"/>
              <a:t>Condcuting</a:t>
            </a:r>
            <a:r>
              <a:rPr lang="en-US" u="sng" dirty="0" smtClean="0"/>
              <a:t> Child Custody Evaluations: From Basic to Complex Issues</a:t>
            </a:r>
          </a:p>
          <a:p>
            <a:pPr algn="ctr">
              <a:buNone/>
            </a:pPr>
            <a:endParaRPr lang="en-US" u="sng" dirty="0" smtClean="0"/>
          </a:p>
          <a:p>
            <a:pPr algn="ctr">
              <a:buNone/>
            </a:pPr>
            <a:r>
              <a:rPr lang="en-US" dirty="0" smtClean="0"/>
              <a:t>Phillip M. Stahl, Ph.D.</a:t>
            </a:r>
          </a:p>
          <a:p>
            <a:pPr algn="ctr">
              <a:buNone/>
            </a:pPr>
            <a:endParaRPr lang="en-US" dirty="0" smtClean="0"/>
          </a:p>
          <a:p>
            <a:pPr algn="ctr">
              <a:buNone/>
            </a:pPr>
            <a:r>
              <a:rPr lang="en-US" dirty="0" smtClean="0"/>
              <a:t>Sage Publications</a:t>
            </a:r>
          </a:p>
          <a:p>
            <a:pPr algn="ctr">
              <a:buNone/>
            </a:pPr>
            <a:r>
              <a:rPr lang="en-US" dirty="0" smtClean="0"/>
              <a:t>2011</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WHO GOES THERE?</a:t>
            </a:r>
            <a:endParaRPr lang="en-US" b="1" dirty="0"/>
          </a:p>
        </p:txBody>
      </p:sp>
      <p:sp>
        <p:nvSpPr>
          <p:cNvPr id="3" name="Content Placeholder 2"/>
          <p:cNvSpPr>
            <a:spLocks noGrp="1"/>
          </p:cNvSpPr>
          <p:nvPr>
            <p:ph idx="1"/>
          </p:nvPr>
        </p:nvSpPr>
        <p:spPr/>
        <p:txBody>
          <a:bodyPr/>
          <a:lstStyle/>
          <a:p>
            <a:endParaRPr lang="en-US" dirty="0" smtClean="0"/>
          </a:p>
          <a:p>
            <a:r>
              <a:rPr lang="en-US" dirty="0" smtClean="0"/>
              <a:t>Normal</a:t>
            </a:r>
          </a:p>
          <a:p>
            <a:endParaRPr lang="en-US" dirty="0"/>
          </a:p>
          <a:p>
            <a:r>
              <a:rPr lang="en-US" dirty="0" smtClean="0"/>
              <a:t>Compliant</a:t>
            </a:r>
          </a:p>
          <a:p>
            <a:endParaRPr lang="en-US" dirty="0"/>
          </a:p>
          <a:p>
            <a:r>
              <a:rPr lang="en-US" dirty="0" smtClean="0"/>
              <a:t>Character Disordered</a:t>
            </a:r>
            <a:endParaRPr lang="en-US" dirty="0"/>
          </a:p>
        </p:txBody>
      </p:sp>
    </p:spTree>
    <p:extLst>
      <p:ext uri="{BB962C8B-B14F-4D97-AF65-F5344CB8AC3E}">
        <p14:creationId xmlns:p14="http://schemas.microsoft.com/office/powerpoint/2010/main" xmlns="" val="22581470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CHARACTER DISORDERED</a:t>
            </a:r>
            <a:endParaRPr lang="en-US" b="1" dirty="0"/>
          </a:p>
        </p:txBody>
      </p:sp>
      <p:sp>
        <p:nvSpPr>
          <p:cNvPr id="3" name="Content Placeholder 2"/>
          <p:cNvSpPr>
            <a:spLocks noGrp="1"/>
          </p:cNvSpPr>
          <p:nvPr>
            <p:ph idx="1"/>
          </p:nvPr>
        </p:nvSpPr>
        <p:spPr/>
        <p:txBody>
          <a:bodyPr>
            <a:normAutofit lnSpcReduction="10000"/>
          </a:bodyPr>
          <a:lstStyle/>
          <a:p>
            <a:pPr algn="just"/>
            <a:r>
              <a:rPr lang="en-US" dirty="0" smtClean="0"/>
              <a:t>Cause problems for others and do not adapt well.</a:t>
            </a:r>
          </a:p>
          <a:p>
            <a:pPr algn="just"/>
            <a:endParaRPr lang="en-US" dirty="0" smtClean="0"/>
          </a:p>
          <a:p>
            <a:pPr algn="just"/>
            <a:r>
              <a:rPr lang="en-US" dirty="0" smtClean="0"/>
              <a:t>Externalize blame and have poor or limited insight into how they contribute to problems</a:t>
            </a:r>
          </a:p>
          <a:p>
            <a:pPr algn="just"/>
            <a:endParaRPr lang="en-US" dirty="0" smtClean="0"/>
          </a:p>
          <a:p>
            <a:pPr algn="just"/>
            <a:r>
              <a:rPr lang="en-US" dirty="0" smtClean="0"/>
              <a:t>May show signs of depression, self-destructive behaviors, aggressiveness, brief psychotic episodes.</a:t>
            </a:r>
            <a:endParaRPr lang="en-US" dirty="0"/>
          </a:p>
        </p:txBody>
      </p:sp>
    </p:spTree>
    <p:extLst>
      <p:ext uri="{BB962C8B-B14F-4D97-AF65-F5344CB8AC3E}">
        <p14:creationId xmlns:p14="http://schemas.microsoft.com/office/powerpoint/2010/main" xmlns="" val="35447113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Character disordered - continued</a:t>
            </a:r>
            <a:endParaRPr lang="en-US" dirty="0"/>
          </a:p>
        </p:txBody>
      </p:sp>
      <p:sp>
        <p:nvSpPr>
          <p:cNvPr id="3" name="Content Placeholder 2"/>
          <p:cNvSpPr>
            <a:spLocks noGrp="1"/>
          </p:cNvSpPr>
          <p:nvPr>
            <p:ph idx="1"/>
          </p:nvPr>
        </p:nvSpPr>
        <p:spPr/>
        <p:txBody>
          <a:bodyPr>
            <a:normAutofit lnSpcReduction="10000"/>
          </a:bodyPr>
          <a:lstStyle/>
          <a:p>
            <a:pPr algn="just"/>
            <a:r>
              <a:rPr lang="en-US" dirty="0" smtClean="0"/>
              <a:t>Tend to use emotional persuasion by escalating their emotions, becoming louder, blaming, increasing seriousness of allegations.</a:t>
            </a:r>
          </a:p>
          <a:p>
            <a:pPr algn="just"/>
            <a:r>
              <a:rPr lang="en-US" dirty="0" smtClean="0"/>
              <a:t>Confuse emotional facts with actual facts.  Generate facts to support how they feel, and emotions often triggered by cognitive distortions. Often leads to more cognitive distortions, exaggerations, and overt fears.  Tend toward </a:t>
            </a:r>
            <a:r>
              <a:rPr lang="en-US" dirty="0" err="1" smtClean="0"/>
              <a:t>dyscontrol</a:t>
            </a:r>
            <a:r>
              <a:rPr lang="en-US" dirty="0" smtClean="0"/>
              <a:t> or </a:t>
            </a:r>
            <a:r>
              <a:rPr lang="en-US" dirty="0" err="1" smtClean="0"/>
              <a:t>overcontrol</a:t>
            </a:r>
            <a:r>
              <a:rPr lang="en-US" dirty="0" smtClean="0"/>
              <a:t>.</a:t>
            </a:r>
            <a:endParaRPr lang="en-US" dirty="0"/>
          </a:p>
        </p:txBody>
      </p:sp>
    </p:spTree>
    <p:extLst>
      <p:ext uri="{BB962C8B-B14F-4D97-AF65-F5344CB8AC3E}">
        <p14:creationId xmlns:p14="http://schemas.microsoft.com/office/powerpoint/2010/main" xmlns="" val="4965436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Character disordered - continued</a:t>
            </a:r>
            <a:endParaRPr lang="en-US" dirty="0"/>
          </a:p>
        </p:txBody>
      </p:sp>
      <p:sp>
        <p:nvSpPr>
          <p:cNvPr id="3" name="Content Placeholder 2"/>
          <p:cNvSpPr>
            <a:spLocks noGrp="1"/>
          </p:cNvSpPr>
          <p:nvPr>
            <p:ph idx="1"/>
          </p:nvPr>
        </p:nvSpPr>
        <p:spPr/>
        <p:txBody>
          <a:bodyPr>
            <a:normAutofit lnSpcReduction="10000"/>
          </a:bodyPr>
          <a:lstStyle/>
          <a:p>
            <a:pPr algn="just"/>
            <a:r>
              <a:rPr lang="en-US" dirty="0" smtClean="0"/>
              <a:t>Fear being taken advantage of if let their guard down so they are very rigid.</a:t>
            </a:r>
          </a:p>
          <a:p>
            <a:pPr algn="just"/>
            <a:endParaRPr lang="en-US" dirty="0" smtClean="0"/>
          </a:p>
          <a:p>
            <a:pPr algn="just"/>
            <a:r>
              <a:rPr lang="en-US" dirty="0" smtClean="0"/>
              <a:t>Winning or losing is closely linked to self-worth and self-esteem.</a:t>
            </a:r>
          </a:p>
          <a:p>
            <a:pPr algn="just"/>
            <a:endParaRPr lang="en-US" dirty="0" smtClean="0"/>
          </a:p>
          <a:p>
            <a:pPr algn="just"/>
            <a:r>
              <a:rPr lang="en-US" dirty="0" smtClean="0"/>
              <a:t>Character pathology is often exacerbated within the intimate relationship but may not be as evident in other relationships. </a:t>
            </a:r>
          </a:p>
        </p:txBody>
      </p:sp>
    </p:spTree>
    <p:extLst>
      <p:ext uri="{BB962C8B-B14F-4D97-AF65-F5344CB8AC3E}">
        <p14:creationId xmlns:p14="http://schemas.microsoft.com/office/powerpoint/2010/main" xmlns="" val="2507686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en-US" b="1" dirty="0" smtClean="0"/>
              <a:t>PHYSICAL VIOLENCE</a:t>
            </a:r>
            <a:endParaRPr lang="en-US" dirty="0"/>
          </a:p>
        </p:txBody>
      </p:sp>
      <p:sp>
        <p:nvSpPr>
          <p:cNvPr id="3" name="Content Placeholder 2"/>
          <p:cNvSpPr>
            <a:spLocks noGrp="1"/>
          </p:cNvSpPr>
          <p:nvPr>
            <p:ph idx="1"/>
          </p:nvPr>
        </p:nvSpPr>
        <p:spPr/>
        <p:txBody>
          <a:bodyPr/>
          <a:lstStyle/>
          <a:p>
            <a:endParaRPr lang="en-US" dirty="0" smtClean="0"/>
          </a:p>
          <a:p>
            <a:r>
              <a:rPr lang="en-US" dirty="0" smtClean="0"/>
              <a:t>Situational Couples Violence (SCV)</a:t>
            </a:r>
          </a:p>
          <a:p>
            <a:endParaRPr lang="en-US" dirty="0"/>
          </a:p>
          <a:p>
            <a:r>
              <a:rPr lang="en-US" dirty="0" smtClean="0"/>
              <a:t>Separation Instigated Violence (SIV)</a:t>
            </a:r>
          </a:p>
          <a:p>
            <a:endParaRPr lang="en-US" dirty="0"/>
          </a:p>
          <a:p>
            <a:r>
              <a:rPr lang="en-US" dirty="0" smtClean="0"/>
              <a:t>Coercive Controlling Violence (CCV)</a:t>
            </a:r>
            <a:endParaRPr lang="en-US" dirty="0"/>
          </a:p>
        </p:txBody>
      </p:sp>
    </p:spTree>
    <p:extLst>
      <p:ext uri="{BB962C8B-B14F-4D97-AF65-F5344CB8AC3E}">
        <p14:creationId xmlns:p14="http://schemas.microsoft.com/office/powerpoint/2010/main" xmlns="" val="31346282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smtClean="0"/>
              <a:t>NO PHYSICAL </a:t>
            </a:r>
            <a:r>
              <a:rPr lang="en-US" b="1" dirty="0" smtClean="0"/>
              <a:t>VIOLENCE</a:t>
            </a:r>
            <a:endParaRPr lang="en-US" b="1" dirty="0"/>
          </a:p>
        </p:txBody>
      </p:sp>
      <p:sp>
        <p:nvSpPr>
          <p:cNvPr id="3" name="Content Placeholder 2"/>
          <p:cNvSpPr>
            <a:spLocks noGrp="1"/>
          </p:cNvSpPr>
          <p:nvPr>
            <p:ph idx="1"/>
          </p:nvPr>
        </p:nvSpPr>
        <p:spPr/>
        <p:txBody>
          <a:bodyPr>
            <a:normAutofit fontScale="92500" lnSpcReduction="20000"/>
          </a:bodyPr>
          <a:lstStyle/>
          <a:p>
            <a:pPr algn="just"/>
            <a:r>
              <a:rPr lang="en-US" dirty="0" smtClean="0"/>
              <a:t>The conflict is often at a level where it may distract the parent from parenting functions (nurturing, love, supervision)</a:t>
            </a:r>
          </a:p>
          <a:p>
            <a:pPr algn="just"/>
            <a:endParaRPr lang="en-US" dirty="0" smtClean="0"/>
          </a:p>
          <a:p>
            <a:pPr algn="just"/>
            <a:r>
              <a:rPr lang="en-US" dirty="0" smtClean="0"/>
              <a:t>The child may intentionally or unintentionally be alienated from one parent.</a:t>
            </a:r>
          </a:p>
          <a:p>
            <a:pPr algn="just"/>
            <a:endParaRPr lang="en-US" dirty="0" smtClean="0"/>
          </a:p>
          <a:p>
            <a:pPr algn="just"/>
            <a:r>
              <a:rPr lang="en-US" dirty="0" smtClean="0"/>
              <a:t>Child may develop deficits in the control and expression of emotions, as well as social competence.</a:t>
            </a:r>
            <a:endParaRPr lang="en-US" dirty="0"/>
          </a:p>
        </p:txBody>
      </p:sp>
    </p:spTree>
    <p:extLst>
      <p:ext uri="{BB962C8B-B14F-4D97-AF65-F5344CB8AC3E}">
        <p14:creationId xmlns:p14="http://schemas.microsoft.com/office/powerpoint/2010/main" xmlns="" val="16314771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436</TotalTime>
  <Words>2450</Words>
  <Application>Microsoft Office PowerPoint</Application>
  <PresentationFormat>On-screen Show (4:3)</PresentationFormat>
  <Paragraphs>223</Paragraphs>
  <Slides>28</Slides>
  <Notes>25</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Office Theme</vt:lpstr>
      <vt:lpstr>TREATING HIGH CONFLICT FAMILIES: ETHICAL AND PROFESSIONAL ISSUES</vt:lpstr>
      <vt:lpstr>PPA ETHICS CONFERENCE November 3, 2011  Bruce E. Mapes, Ph.D. 610-696-8741 maroje@hotmail.com </vt:lpstr>
      <vt:lpstr>CURRENT RESEARCH</vt:lpstr>
      <vt:lpstr>WHO GOES THERE?</vt:lpstr>
      <vt:lpstr>CHARACTER DISORDERED</vt:lpstr>
      <vt:lpstr>Character disordered - continued</vt:lpstr>
      <vt:lpstr>Character disordered - continued</vt:lpstr>
      <vt:lpstr> PHYSICAL VIOLENCE</vt:lpstr>
      <vt:lpstr>NO PHYSICAL VIOLENCE</vt:lpstr>
      <vt:lpstr>No physical violence</vt:lpstr>
      <vt:lpstr>RESILLIENCE</vt:lpstr>
      <vt:lpstr>FATAL ASSUMPTION</vt:lpstr>
      <vt:lpstr>PROCEDURAL CONSIDERATIONS</vt:lpstr>
      <vt:lpstr>ATTORNEYS</vt:lpstr>
      <vt:lpstr>THERAPISTS</vt:lpstr>
      <vt:lpstr>FRIENDS AND FAMILY</vt:lpstr>
      <vt:lpstr>TREATMENT CONSIDERATIONS</vt:lpstr>
      <vt:lpstr>TREATMENT</vt:lpstr>
      <vt:lpstr>TREATMENT</vt:lpstr>
      <vt:lpstr>PARALLEL PARENTING</vt:lpstr>
      <vt:lpstr>Parallel parenting</vt:lpstr>
      <vt:lpstr>SAFETY FIRST</vt:lpstr>
      <vt:lpstr>DUAL ROLES / RELATIONSHIPS</vt:lpstr>
      <vt:lpstr>BOUNDARIES</vt:lpstr>
      <vt:lpstr>THIRD PARTIES</vt:lpstr>
      <vt:lpstr>RELEASING RECORDS</vt:lpstr>
      <vt:lpstr>INFORMED CONSENT</vt:lpstr>
      <vt:lpstr>RECORD KEEPING</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TREATING HIGH CONFLICT FAMILIES: ETHICAL AND PROFESSIONAL ISSUES</dc:title>
  <dc:creator>Owner</dc:creator>
  <cp:lastModifiedBy>Owner</cp:lastModifiedBy>
  <cp:revision>45</cp:revision>
  <cp:lastPrinted>2011-10-19T15:25:04Z</cp:lastPrinted>
  <dcterms:created xsi:type="dcterms:W3CDTF">2011-10-17T23:18:47Z</dcterms:created>
  <dcterms:modified xsi:type="dcterms:W3CDTF">2012-07-16T11:05:42Z</dcterms:modified>
</cp:coreProperties>
</file>